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4.jpg" ContentType="image/jpeg"/>
  <Override PartName="/ppt/media/image45.jpg" ContentType="image/jpeg"/>
  <Override PartName="/ppt/media/image4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5" r:id="rId8"/>
    <p:sldId id="262" r:id="rId9"/>
    <p:sldId id="263" r:id="rId10"/>
    <p:sldId id="264" r:id="rId11"/>
  </p:sldIdLst>
  <p:sldSz cx="7556500" cy="10699750"/>
  <p:notesSz cx="75565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5868"/>
    <a:srgbClr val="30859C"/>
    <a:srgbClr val="4AACC5"/>
    <a:srgbClr val="4F81BC"/>
    <a:srgbClr val="9BB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2570" y="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37" y="3316922"/>
            <a:ext cx="6423025"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3475" y="5991860"/>
            <a:ext cx="528955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7825" y="2460942"/>
            <a:ext cx="3287077"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1597" y="2460942"/>
            <a:ext cx="3287077"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7555992" cy="10693905"/>
          </a:xfrm>
          <a:prstGeom prst="rect">
            <a:avLst/>
          </a:prstGeom>
        </p:spPr>
      </p:pic>
      <p:pic>
        <p:nvPicPr>
          <p:cNvPr id="17" name="bg object 17"/>
          <p:cNvPicPr/>
          <p:nvPr/>
        </p:nvPicPr>
        <p:blipFill>
          <a:blip r:embed="rId8" cstate="print"/>
          <a:stretch>
            <a:fillRect/>
          </a:stretch>
        </p:blipFill>
        <p:spPr>
          <a:xfrm>
            <a:off x="1781555" y="2298191"/>
            <a:ext cx="4091940" cy="5347715"/>
          </a:xfrm>
          <a:prstGeom prst="rect">
            <a:avLst/>
          </a:prstGeom>
        </p:spPr>
      </p:pic>
      <p:sp>
        <p:nvSpPr>
          <p:cNvPr id="18" name="bg object 18"/>
          <p:cNvSpPr/>
          <p:nvPr/>
        </p:nvSpPr>
        <p:spPr>
          <a:xfrm>
            <a:off x="1752980" y="2269616"/>
            <a:ext cx="4149090" cy="5405120"/>
          </a:xfrm>
          <a:custGeom>
            <a:avLst/>
            <a:gdLst/>
            <a:ahLst/>
            <a:cxnLst/>
            <a:rect l="l" t="t" r="r" b="b"/>
            <a:pathLst>
              <a:path w="4149090" h="5405120">
                <a:moveTo>
                  <a:pt x="0" y="5404865"/>
                </a:moveTo>
                <a:lnTo>
                  <a:pt x="4149090" y="5404865"/>
                </a:lnTo>
                <a:lnTo>
                  <a:pt x="4149090" y="0"/>
                </a:lnTo>
                <a:lnTo>
                  <a:pt x="0" y="0"/>
                </a:lnTo>
                <a:lnTo>
                  <a:pt x="0" y="5404865"/>
                </a:lnTo>
                <a:close/>
              </a:path>
            </a:pathLst>
          </a:custGeom>
          <a:ln w="57149">
            <a:solidFill>
              <a:srgbClr val="000000"/>
            </a:solidFill>
          </a:ln>
        </p:spPr>
        <p:txBody>
          <a:bodyPr wrap="square" lIns="0" tIns="0" rIns="0" bIns="0" rtlCol="0"/>
          <a:lstStyle/>
          <a:p>
            <a:endParaRPr/>
          </a:p>
        </p:txBody>
      </p:sp>
      <p:sp>
        <p:nvSpPr>
          <p:cNvPr id="19" name="bg object 19"/>
          <p:cNvSpPr/>
          <p:nvPr/>
        </p:nvSpPr>
        <p:spPr>
          <a:xfrm>
            <a:off x="0" y="0"/>
            <a:ext cx="7556500" cy="10680700"/>
          </a:xfrm>
          <a:custGeom>
            <a:avLst/>
            <a:gdLst/>
            <a:ahLst/>
            <a:cxnLst/>
            <a:rect l="l" t="t" r="r" b="b"/>
            <a:pathLst>
              <a:path w="7556500" h="10680700">
                <a:moveTo>
                  <a:pt x="7555991" y="0"/>
                </a:moveTo>
                <a:lnTo>
                  <a:pt x="0" y="0"/>
                </a:lnTo>
                <a:lnTo>
                  <a:pt x="0" y="10680190"/>
                </a:lnTo>
                <a:lnTo>
                  <a:pt x="7555991" y="10680190"/>
                </a:lnTo>
                <a:lnTo>
                  <a:pt x="7555991" y="0"/>
                </a:lnTo>
                <a:close/>
              </a:path>
            </a:pathLst>
          </a:custGeom>
          <a:solidFill>
            <a:srgbClr val="B7DEE8">
              <a:alpha val="74900"/>
            </a:srgbClr>
          </a:solidFill>
        </p:spPr>
        <p:txBody>
          <a:bodyPr wrap="square" lIns="0" tIns="0" rIns="0" bIns="0" rtlCol="0"/>
          <a:lstStyle/>
          <a:p>
            <a:endParaRPr/>
          </a:p>
        </p:txBody>
      </p:sp>
      <p:sp>
        <p:nvSpPr>
          <p:cNvPr id="2" name="Holder 2"/>
          <p:cNvSpPr>
            <a:spLocks noGrp="1"/>
          </p:cNvSpPr>
          <p:nvPr>
            <p:ph type="title"/>
          </p:nvPr>
        </p:nvSpPr>
        <p:spPr>
          <a:xfrm>
            <a:off x="377825" y="427990"/>
            <a:ext cx="680085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825" y="2460942"/>
            <a:ext cx="6800850"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9210" y="9950768"/>
            <a:ext cx="2418080" cy="53498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825" y="9950768"/>
            <a:ext cx="1737995" cy="5349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8/22/2023</a:t>
            </a:fld>
            <a:endParaRPr lang="en-US"/>
          </a:p>
        </p:txBody>
      </p:sp>
      <p:sp>
        <p:nvSpPr>
          <p:cNvPr id="6" name="Holder 6"/>
          <p:cNvSpPr>
            <a:spLocks noGrp="1"/>
          </p:cNvSpPr>
          <p:nvPr>
            <p:ph type="sldNum" sz="quarter" idx="7"/>
          </p:nvPr>
        </p:nvSpPr>
        <p:spPr>
          <a:xfrm>
            <a:off x="5440680" y="9950768"/>
            <a:ext cx="1737995" cy="53498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hyperlink" Target="mailto:haziqahmad38@gmail.com" TargetMode="External"/><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jp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24.jp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png"/><Relationship Id="rId9" Type="http://schemas.openxmlformats.org/officeDocument/2006/relationships/image" Target="../media/image43.jpg"/></Relationships>
</file>

<file path=ppt/slides/_rels/slide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 Id="rId4" Type="http://schemas.openxmlformats.org/officeDocument/2006/relationships/image" Target="../media/image46.jpg"/></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5.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9.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image" Target="../media/image53.jpg"/><Relationship Id="rId1" Type="http://schemas.openxmlformats.org/officeDocument/2006/relationships/slideLayout" Target="../slideLayouts/slideLayout5.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02158" y="927353"/>
            <a:ext cx="1676400" cy="0"/>
          </a:xfrm>
          <a:custGeom>
            <a:avLst/>
            <a:gdLst/>
            <a:ahLst/>
            <a:cxnLst/>
            <a:rect l="l" t="t" r="r" b="b"/>
            <a:pathLst>
              <a:path w="1676400">
                <a:moveTo>
                  <a:pt x="0" y="0"/>
                </a:moveTo>
                <a:lnTo>
                  <a:pt x="1676400" y="0"/>
                </a:lnTo>
              </a:path>
            </a:pathLst>
          </a:custGeom>
          <a:ln w="28575">
            <a:solidFill>
              <a:srgbClr val="7E7E7E"/>
            </a:solidFill>
          </a:ln>
        </p:spPr>
        <p:txBody>
          <a:bodyPr wrap="square" lIns="0" tIns="0" rIns="0" bIns="0" rtlCol="0"/>
          <a:lstStyle/>
          <a:p>
            <a:endParaRPr/>
          </a:p>
        </p:txBody>
      </p:sp>
      <p:grpSp>
        <p:nvGrpSpPr>
          <p:cNvPr id="6" name="object 6"/>
          <p:cNvGrpSpPr/>
          <p:nvPr/>
        </p:nvGrpSpPr>
        <p:grpSpPr>
          <a:xfrm>
            <a:off x="652272" y="1306067"/>
            <a:ext cx="1372870" cy="1360170"/>
            <a:chOff x="652272" y="1306067"/>
            <a:chExt cx="1372870" cy="1360170"/>
          </a:xfrm>
        </p:grpSpPr>
        <p:pic>
          <p:nvPicPr>
            <p:cNvPr id="7" name="object 7"/>
            <p:cNvPicPr/>
            <p:nvPr/>
          </p:nvPicPr>
          <p:blipFill>
            <a:blip r:embed="rId2" cstate="print"/>
            <a:stretch>
              <a:fillRect/>
            </a:stretch>
          </p:blipFill>
          <p:spPr>
            <a:xfrm>
              <a:off x="652272" y="1306067"/>
              <a:ext cx="1372362" cy="1360170"/>
            </a:xfrm>
            <a:prstGeom prst="rect">
              <a:avLst/>
            </a:prstGeom>
          </p:spPr>
        </p:pic>
        <p:sp>
          <p:nvSpPr>
            <p:cNvPr id="8" name="object 8"/>
            <p:cNvSpPr/>
            <p:nvPr/>
          </p:nvSpPr>
          <p:spPr>
            <a:xfrm>
              <a:off x="730758" y="1384553"/>
              <a:ext cx="1219200" cy="1219200"/>
            </a:xfrm>
            <a:custGeom>
              <a:avLst/>
              <a:gdLst/>
              <a:ahLst/>
              <a:cxnLst/>
              <a:rect l="l" t="t" r="r" b="b"/>
              <a:pathLst>
                <a:path w="1219200" h="1219200">
                  <a:moveTo>
                    <a:pt x="0" y="609600"/>
                  </a:moveTo>
                  <a:lnTo>
                    <a:pt x="1834" y="561959"/>
                  </a:lnTo>
                  <a:lnTo>
                    <a:pt x="7245" y="515322"/>
                  </a:lnTo>
                  <a:lnTo>
                    <a:pt x="16099" y="469822"/>
                  </a:lnTo>
                  <a:lnTo>
                    <a:pt x="28260" y="425597"/>
                  </a:lnTo>
                  <a:lnTo>
                    <a:pt x="43592" y="382782"/>
                  </a:lnTo>
                  <a:lnTo>
                    <a:pt x="61959" y="341511"/>
                  </a:lnTo>
                  <a:lnTo>
                    <a:pt x="83227" y="301921"/>
                  </a:lnTo>
                  <a:lnTo>
                    <a:pt x="107259" y="264147"/>
                  </a:lnTo>
                  <a:lnTo>
                    <a:pt x="133920" y="228324"/>
                  </a:lnTo>
                  <a:lnTo>
                    <a:pt x="163075" y="194588"/>
                  </a:lnTo>
                  <a:lnTo>
                    <a:pt x="194588" y="163075"/>
                  </a:lnTo>
                  <a:lnTo>
                    <a:pt x="228324" y="133920"/>
                  </a:lnTo>
                  <a:lnTo>
                    <a:pt x="264147" y="107259"/>
                  </a:lnTo>
                  <a:lnTo>
                    <a:pt x="301921" y="83227"/>
                  </a:lnTo>
                  <a:lnTo>
                    <a:pt x="341511" y="61959"/>
                  </a:lnTo>
                  <a:lnTo>
                    <a:pt x="382782" y="43592"/>
                  </a:lnTo>
                  <a:lnTo>
                    <a:pt x="425597" y="28260"/>
                  </a:lnTo>
                  <a:lnTo>
                    <a:pt x="469822" y="16099"/>
                  </a:lnTo>
                  <a:lnTo>
                    <a:pt x="515322" y="7245"/>
                  </a:lnTo>
                  <a:lnTo>
                    <a:pt x="561959" y="1834"/>
                  </a:lnTo>
                  <a:lnTo>
                    <a:pt x="609600" y="0"/>
                  </a:lnTo>
                  <a:lnTo>
                    <a:pt x="657240" y="1834"/>
                  </a:lnTo>
                  <a:lnTo>
                    <a:pt x="703877" y="7245"/>
                  </a:lnTo>
                  <a:lnTo>
                    <a:pt x="749377" y="16099"/>
                  </a:lnTo>
                  <a:lnTo>
                    <a:pt x="793602" y="28260"/>
                  </a:lnTo>
                  <a:lnTo>
                    <a:pt x="836417" y="43592"/>
                  </a:lnTo>
                  <a:lnTo>
                    <a:pt x="877688" y="61959"/>
                  </a:lnTo>
                  <a:lnTo>
                    <a:pt x="917278" y="83227"/>
                  </a:lnTo>
                  <a:lnTo>
                    <a:pt x="955052" y="107259"/>
                  </a:lnTo>
                  <a:lnTo>
                    <a:pt x="990875" y="133920"/>
                  </a:lnTo>
                  <a:lnTo>
                    <a:pt x="1024611" y="163075"/>
                  </a:lnTo>
                  <a:lnTo>
                    <a:pt x="1056124" y="194588"/>
                  </a:lnTo>
                  <a:lnTo>
                    <a:pt x="1085279" y="228324"/>
                  </a:lnTo>
                  <a:lnTo>
                    <a:pt x="1111940" y="264147"/>
                  </a:lnTo>
                  <a:lnTo>
                    <a:pt x="1135972" y="301921"/>
                  </a:lnTo>
                  <a:lnTo>
                    <a:pt x="1157240" y="341511"/>
                  </a:lnTo>
                  <a:lnTo>
                    <a:pt x="1175607" y="382782"/>
                  </a:lnTo>
                  <a:lnTo>
                    <a:pt x="1190939" y="425597"/>
                  </a:lnTo>
                  <a:lnTo>
                    <a:pt x="1203100" y="469822"/>
                  </a:lnTo>
                  <a:lnTo>
                    <a:pt x="1211954" y="515322"/>
                  </a:lnTo>
                  <a:lnTo>
                    <a:pt x="1217365" y="561959"/>
                  </a:lnTo>
                  <a:lnTo>
                    <a:pt x="1219200" y="609600"/>
                  </a:lnTo>
                  <a:lnTo>
                    <a:pt x="1217365" y="657240"/>
                  </a:lnTo>
                  <a:lnTo>
                    <a:pt x="1211954" y="703877"/>
                  </a:lnTo>
                  <a:lnTo>
                    <a:pt x="1203100" y="749377"/>
                  </a:lnTo>
                  <a:lnTo>
                    <a:pt x="1190939" y="793602"/>
                  </a:lnTo>
                  <a:lnTo>
                    <a:pt x="1175607" y="836417"/>
                  </a:lnTo>
                  <a:lnTo>
                    <a:pt x="1157240" y="877688"/>
                  </a:lnTo>
                  <a:lnTo>
                    <a:pt x="1135972" y="917278"/>
                  </a:lnTo>
                  <a:lnTo>
                    <a:pt x="1111940" y="955052"/>
                  </a:lnTo>
                  <a:lnTo>
                    <a:pt x="1085279" y="990875"/>
                  </a:lnTo>
                  <a:lnTo>
                    <a:pt x="1056124" y="1024611"/>
                  </a:lnTo>
                  <a:lnTo>
                    <a:pt x="1024611" y="1056124"/>
                  </a:lnTo>
                  <a:lnTo>
                    <a:pt x="990875" y="1085279"/>
                  </a:lnTo>
                  <a:lnTo>
                    <a:pt x="955052" y="1111940"/>
                  </a:lnTo>
                  <a:lnTo>
                    <a:pt x="917278" y="1135972"/>
                  </a:lnTo>
                  <a:lnTo>
                    <a:pt x="877688" y="1157240"/>
                  </a:lnTo>
                  <a:lnTo>
                    <a:pt x="836417" y="1175607"/>
                  </a:lnTo>
                  <a:lnTo>
                    <a:pt x="793602" y="1190939"/>
                  </a:lnTo>
                  <a:lnTo>
                    <a:pt x="749377" y="1203100"/>
                  </a:lnTo>
                  <a:lnTo>
                    <a:pt x="703877" y="1211954"/>
                  </a:lnTo>
                  <a:lnTo>
                    <a:pt x="657240" y="1217365"/>
                  </a:lnTo>
                  <a:lnTo>
                    <a:pt x="609600" y="1219200"/>
                  </a:lnTo>
                  <a:lnTo>
                    <a:pt x="561959" y="1217365"/>
                  </a:lnTo>
                  <a:lnTo>
                    <a:pt x="515322" y="1211954"/>
                  </a:lnTo>
                  <a:lnTo>
                    <a:pt x="469822" y="1203100"/>
                  </a:lnTo>
                  <a:lnTo>
                    <a:pt x="425597" y="1190939"/>
                  </a:lnTo>
                  <a:lnTo>
                    <a:pt x="382782" y="1175607"/>
                  </a:lnTo>
                  <a:lnTo>
                    <a:pt x="341511" y="1157240"/>
                  </a:lnTo>
                  <a:lnTo>
                    <a:pt x="301921" y="1135972"/>
                  </a:lnTo>
                  <a:lnTo>
                    <a:pt x="264147" y="1111940"/>
                  </a:lnTo>
                  <a:lnTo>
                    <a:pt x="228324" y="1085279"/>
                  </a:lnTo>
                  <a:lnTo>
                    <a:pt x="194588" y="1056124"/>
                  </a:lnTo>
                  <a:lnTo>
                    <a:pt x="163075" y="1024611"/>
                  </a:lnTo>
                  <a:lnTo>
                    <a:pt x="133920" y="990875"/>
                  </a:lnTo>
                  <a:lnTo>
                    <a:pt x="107259" y="955052"/>
                  </a:lnTo>
                  <a:lnTo>
                    <a:pt x="83227" y="917278"/>
                  </a:lnTo>
                  <a:lnTo>
                    <a:pt x="61959" y="877688"/>
                  </a:lnTo>
                  <a:lnTo>
                    <a:pt x="43592" y="836417"/>
                  </a:lnTo>
                  <a:lnTo>
                    <a:pt x="28260" y="793602"/>
                  </a:lnTo>
                  <a:lnTo>
                    <a:pt x="16099" y="749377"/>
                  </a:lnTo>
                  <a:lnTo>
                    <a:pt x="7245" y="703877"/>
                  </a:lnTo>
                  <a:lnTo>
                    <a:pt x="1834" y="657240"/>
                  </a:lnTo>
                  <a:lnTo>
                    <a:pt x="0" y="609600"/>
                  </a:lnTo>
                  <a:close/>
                </a:path>
              </a:pathLst>
            </a:custGeom>
            <a:ln w="28575">
              <a:solidFill>
                <a:srgbClr val="7E7E7E"/>
              </a:solidFill>
            </a:ln>
          </p:spPr>
          <p:txBody>
            <a:bodyPr wrap="square" lIns="0" tIns="0" rIns="0" bIns="0" rtlCol="0"/>
            <a:lstStyle/>
            <a:p>
              <a:endParaRPr/>
            </a:p>
          </p:txBody>
        </p:sp>
      </p:grpSp>
      <p:sp>
        <p:nvSpPr>
          <p:cNvPr id="10" name="object 10"/>
          <p:cNvSpPr/>
          <p:nvPr/>
        </p:nvSpPr>
        <p:spPr>
          <a:xfrm>
            <a:off x="560069" y="3050285"/>
            <a:ext cx="1636395" cy="11430"/>
          </a:xfrm>
          <a:custGeom>
            <a:avLst/>
            <a:gdLst/>
            <a:ahLst/>
            <a:cxnLst/>
            <a:rect l="l" t="t" r="r" b="b"/>
            <a:pathLst>
              <a:path w="1636395" h="11430">
                <a:moveTo>
                  <a:pt x="0" y="0"/>
                </a:moveTo>
                <a:lnTo>
                  <a:pt x="1636268" y="11302"/>
                </a:lnTo>
              </a:path>
            </a:pathLst>
          </a:custGeom>
          <a:ln w="28575">
            <a:solidFill>
              <a:srgbClr val="585858"/>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348995" y="3212591"/>
            <a:ext cx="222504" cy="266700"/>
          </a:xfrm>
          <a:prstGeom prst="rect">
            <a:avLst/>
          </a:prstGeom>
        </p:spPr>
      </p:pic>
      <p:pic>
        <p:nvPicPr>
          <p:cNvPr id="12" name="object 12"/>
          <p:cNvPicPr/>
          <p:nvPr/>
        </p:nvPicPr>
        <p:blipFill>
          <a:blip r:embed="rId4" cstate="print"/>
          <a:stretch>
            <a:fillRect/>
          </a:stretch>
        </p:blipFill>
        <p:spPr>
          <a:xfrm>
            <a:off x="348995" y="3995189"/>
            <a:ext cx="222504" cy="265176"/>
          </a:xfrm>
          <a:prstGeom prst="rect">
            <a:avLst/>
          </a:prstGeom>
        </p:spPr>
      </p:pic>
      <p:pic>
        <p:nvPicPr>
          <p:cNvPr id="13" name="object 13"/>
          <p:cNvPicPr/>
          <p:nvPr/>
        </p:nvPicPr>
        <p:blipFill>
          <a:blip r:embed="rId5" cstate="print"/>
          <a:stretch>
            <a:fillRect/>
          </a:stretch>
        </p:blipFill>
        <p:spPr>
          <a:xfrm>
            <a:off x="348995" y="4501895"/>
            <a:ext cx="222504" cy="182879"/>
          </a:xfrm>
          <a:prstGeom prst="rect">
            <a:avLst/>
          </a:prstGeom>
        </p:spPr>
      </p:pic>
      <p:sp>
        <p:nvSpPr>
          <p:cNvPr id="14" name="object 14"/>
          <p:cNvSpPr txBox="1"/>
          <p:nvPr/>
        </p:nvSpPr>
        <p:spPr>
          <a:xfrm>
            <a:off x="708151" y="3142588"/>
            <a:ext cx="1281430" cy="720725"/>
          </a:xfrm>
          <a:prstGeom prst="rect">
            <a:avLst/>
          </a:prstGeom>
        </p:spPr>
        <p:txBody>
          <a:bodyPr vert="horz" wrap="square" lIns="0" tIns="24765" rIns="0" bIns="0" rtlCol="0">
            <a:spAutoFit/>
          </a:bodyPr>
          <a:lstStyle/>
          <a:p>
            <a:pPr marL="12700">
              <a:lnSpc>
                <a:spcPct val="100000"/>
              </a:lnSpc>
              <a:spcBef>
                <a:spcPts val="195"/>
              </a:spcBef>
            </a:pPr>
            <a:r>
              <a:rPr sz="1100" dirty="0">
                <a:solidFill>
                  <a:srgbClr val="585858"/>
                </a:solidFill>
                <a:latin typeface="Calibri"/>
                <a:cs typeface="Calibri"/>
              </a:rPr>
              <a:t>NO111,</a:t>
            </a:r>
            <a:r>
              <a:rPr sz="1100" spc="-30" dirty="0">
                <a:solidFill>
                  <a:srgbClr val="585858"/>
                </a:solidFill>
                <a:latin typeface="Calibri"/>
                <a:cs typeface="Calibri"/>
              </a:rPr>
              <a:t> </a:t>
            </a:r>
            <a:r>
              <a:rPr sz="1100" spc="-5" dirty="0">
                <a:solidFill>
                  <a:srgbClr val="585858"/>
                </a:solidFill>
                <a:latin typeface="Calibri"/>
                <a:cs typeface="Calibri"/>
              </a:rPr>
              <a:t>TTJS</a:t>
            </a:r>
            <a:r>
              <a:rPr sz="1100" spc="-55" dirty="0">
                <a:solidFill>
                  <a:srgbClr val="585858"/>
                </a:solidFill>
                <a:latin typeface="Calibri"/>
                <a:cs typeface="Calibri"/>
              </a:rPr>
              <a:t> </a:t>
            </a:r>
            <a:r>
              <a:rPr sz="1100" dirty="0">
                <a:solidFill>
                  <a:srgbClr val="585858"/>
                </a:solidFill>
                <a:latin typeface="Calibri"/>
                <a:cs typeface="Calibri"/>
              </a:rPr>
              <a:t>3/7</a:t>
            </a:r>
            <a:endParaRPr sz="1100">
              <a:latin typeface="Calibri"/>
              <a:cs typeface="Calibri"/>
            </a:endParaRPr>
          </a:p>
          <a:p>
            <a:pPr marL="12700" marR="5080">
              <a:lnSpc>
                <a:spcPct val="100000"/>
              </a:lnSpc>
              <a:spcBef>
                <a:spcPts val="95"/>
              </a:spcBef>
            </a:pPr>
            <a:r>
              <a:rPr sz="1100" dirty="0">
                <a:solidFill>
                  <a:srgbClr val="585858"/>
                </a:solidFill>
                <a:latin typeface="Calibri"/>
                <a:cs typeface="Calibri"/>
              </a:rPr>
              <a:t>TMN</a:t>
            </a:r>
            <a:r>
              <a:rPr sz="1100" spc="-40" dirty="0">
                <a:solidFill>
                  <a:srgbClr val="585858"/>
                </a:solidFill>
                <a:latin typeface="Calibri"/>
                <a:cs typeface="Calibri"/>
              </a:rPr>
              <a:t> </a:t>
            </a:r>
            <a:r>
              <a:rPr sz="1100" spc="-5" dirty="0">
                <a:solidFill>
                  <a:srgbClr val="585858"/>
                </a:solidFill>
                <a:latin typeface="Calibri"/>
                <a:cs typeface="Calibri"/>
              </a:rPr>
              <a:t>TUANKU</a:t>
            </a:r>
            <a:r>
              <a:rPr sz="1100" spc="-55" dirty="0">
                <a:solidFill>
                  <a:srgbClr val="585858"/>
                </a:solidFill>
                <a:latin typeface="Calibri"/>
                <a:cs typeface="Calibri"/>
              </a:rPr>
              <a:t> </a:t>
            </a:r>
            <a:r>
              <a:rPr sz="1100" spc="-5" dirty="0">
                <a:solidFill>
                  <a:srgbClr val="585858"/>
                </a:solidFill>
                <a:latin typeface="Calibri"/>
                <a:cs typeface="Calibri"/>
              </a:rPr>
              <a:t>JAAFAR </a:t>
            </a:r>
            <a:r>
              <a:rPr sz="1100" spc="-235" dirty="0">
                <a:solidFill>
                  <a:srgbClr val="585858"/>
                </a:solidFill>
                <a:latin typeface="Calibri"/>
                <a:cs typeface="Calibri"/>
              </a:rPr>
              <a:t> </a:t>
            </a:r>
            <a:r>
              <a:rPr sz="1100" dirty="0">
                <a:solidFill>
                  <a:srgbClr val="585858"/>
                </a:solidFill>
                <a:latin typeface="Calibri"/>
                <a:cs typeface="Calibri"/>
              </a:rPr>
              <a:t>71450 </a:t>
            </a:r>
            <a:r>
              <a:rPr sz="1100" spc="-5" dirty="0">
                <a:solidFill>
                  <a:srgbClr val="585858"/>
                </a:solidFill>
                <a:latin typeface="Calibri"/>
                <a:cs typeface="Calibri"/>
              </a:rPr>
              <a:t>SEREMBAN </a:t>
            </a:r>
            <a:r>
              <a:rPr sz="1100" dirty="0">
                <a:solidFill>
                  <a:srgbClr val="585858"/>
                </a:solidFill>
                <a:latin typeface="Calibri"/>
                <a:cs typeface="Calibri"/>
              </a:rPr>
              <a:t> </a:t>
            </a:r>
            <a:r>
              <a:rPr sz="1100" spc="-5" dirty="0">
                <a:solidFill>
                  <a:srgbClr val="585858"/>
                </a:solidFill>
                <a:latin typeface="Calibri"/>
                <a:cs typeface="Calibri"/>
              </a:rPr>
              <a:t>NEGERI SEMBILAN</a:t>
            </a:r>
            <a:endParaRPr sz="1100">
              <a:latin typeface="Calibri"/>
              <a:cs typeface="Calibri"/>
            </a:endParaRPr>
          </a:p>
        </p:txBody>
      </p:sp>
      <p:sp>
        <p:nvSpPr>
          <p:cNvPr id="15" name="object 15"/>
          <p:cNvSpPr txBox="1"/>
          <p:nvPr/>
        </p:nvSpPr>
        <p:spPr>
          <a:xfrm>
            <a:off x="708151" y="4493513"/>
            <a:ext cx="921385" cy="193675"/>
          </a:xfrm>
          <a:prstGeom prst="rect">
            <a:avLst/>
          </a:prstGeom>
        </p:spPr>
        <p:txBody>
          <a:bodyPr vert="horz" wrap="square" lIns="0" tIns="13335" rIns="0" bIns="0" rtlCol="0">
            <a:spAutoFit/>
          </a:bodyPr>
          <a:lstStyle/>
          <a:p>
            <a:pPr marL="12700">
              <a:lnSpc>
                <a:spcPct val="100000"/>
              </a:lnSpc>
              <a:spcBef>
                <a:spcPts val="105"/>
              </a:spcBef>
            </a:pPr>
            <a:r>
              <a:rPr sz="1100" spc="-5" dirty="0">
                <a:solidFill>
                  <a:srgbClr val="585858"/>
                </a:solidFill>
                <a:latin typeface="Calibri"/>
                <a:cs typeface="Calibri"/>
              </a:rPr>
              <a:t>+6019-2528232</a:t>
            </a:r>
            <a:endParaRPr sz="1100" dirty="0">
              <a:latin typeface="Calibri"/>
              <a:cs typeface="Calibri"/>
            </a:endParaRPr>
          </a:p>
        </p:txBody>
      </p:sp>
      <p:sp>
        <p:nvSpPr>
          <p:cNvPr id="16" name="object 16"/>
          <p:cNvSpPr txBox="1"/>
          <p:nvPr/>
        </p:nvSpPr>
        <p:spPr>
          <a:xfrm>
            <a:off x="728253" y="3949517"/>
            <a:ext cx="1867534" cy="382156"/>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585858"/>
                </a:solidFill>
                <a:latin typeface="Calibri"/>
                <a:cs typeface="Calibri"/>
                <a:hlinkClick r:id="rId6"/>
              </a:rPr>
              <a:t>haziqahmad38@gmail.com </a:t>
            </a:r>
            <a:r>
              <a:rPr sz="1200" spc="-260" dirty="0">
                <a:solidFill>
                  <a:srgbClr val="585858"/>
                </a:solidFill>
                <a:latin typeface="Calibri"/>
                <a:cs typeface="Calibri"/>
              </a:rPr>
              <a:t> </a:t>
            </a:r>
            <a:r>
              <a:rPr lang="en-MY" sz="1200" u="sng" spc="-5" dirty="0">
                <a:solidFill>
                  <a:srgbClr val="585858"/>
                </a:solidFill>
                <a:latin typeface="Calibri"/>
                <a:cs typeface="Calibri"/>
              </a:rPr>
              <a:t>seasharkcenter@gmail.com</a:t>
            </a:r>
            <a:endParaRPr sz="1200" u="sng" dirty="0">
              <a:latin typeface="Calibri"/>
              <a:cs typeface="Calibri"/>
            </a:endParaRPr>
          </a:p>
        </p:txBody>
      </p:sp>
      <p:grpSp>
        <p:nvGrpSpPr>
          <p:cNvPr id="22" name="object 22"/>
          <p:cNvGrpSpPr/>
          <p:nvPr/>
        </p:nvGrpSpPr>
        <p:grpSpPr>
          <a:xfrm>
            <a:off x="194790" y="7768001"/>
            <a:ext cx="2305685" cy="111125"/>
            <a:chOff x="252984" y="7888220"/>
            <a:chExt cx="2305685" cy="111125"/>
          </a:xfrm>
        </p:grpSpPr>
        <p:sp>
          <p:nvSpPr>
            <p:cNvPr id="23" name="object 23"/>
            <p:cNvSpPr/>
            <p:nvPr/>
          </p:nvSpPr>
          <p:spPr>
            <a:xfrm>
              <a:off x="2194179" y="7888220"/>
              <a:ext cx="364490" cy="111125"/>
            </a:xfrm>
            <a:custGeom>
              <a:avLst/>
              <a:gdLst/>
              <a:ahLst/>
              <a:cxnLst/>
              <a:rect l="l" t="t" r="r" b="b"/>
              <a:pathLst>
                <a:path w="364489" h="111125">
                  <a:moveTo>
                    <a:pt x="0" y="110746"/>
                  </a:moveTo>
                  <a:lnTo>
                    <a:pt x="364490" y="110746"/>
                  </a:lnTo>
                  <a:lnTo>
                    <a:pt x="364490" y="0"/>
                  </a:lnTo>
                  <a:lnTo>
                    <a:pt x="0" y="0"/>
                  </a:lnTo>
                  <a:lnTo>
                    <a:pt x="0" y="110746"/>
                  </a:lnTo>
                  <a:close/>
                </a:path>
              </a:pathLst>
            </a:custGeom>
            <a:solidFill>
              <a:srgbClr val="585858"/>
            </a:solidFill>
          </p:spPr>
          <p:txBody>
            <a:bodyPr wrap="square" lIns="0" tIns="0" rIns="0" bIns="0" rtlCol="0"/>
            <a:lstStyle/>
            <a:p>
              <a:endParaRPr/>
            </a:p>
          </p:txBody>
        </p:sp>
        <p:sp>
          <p:nvSpPr>
            <p:cNvPr id="24" name="object 24"/>
            <p:cNvSpPr/>
            <p:nvPr/>
          </p:nvSpPr>
          <p:spPr>
            <a:xfrm>
              <a:off x="252984" y="7888237"/>
              <a:ext cx="1941195" cy="111125"/>
            </a:xfrm>
            <a:custGeom>
              <a:avLst/>
              <a:gdLst/>
              <a:ahLst/>
              <a:cxnLst/>
              <a:rect l="l" t="t" r="r" b="b"/>
              <a:pathLst>
                <a:path w="1941195" h="111125">
                  <a:moveTo>
                    <a:pt x="1941194" y="0"/>
                  </a:moveTo>
                  <a:lnTo>
                    <a:pt x="0" y="0"/>
                  </a:lnTo>
                  <a:lnTo>
                    <a:pt x="0" y="110984"/>
                  </a:lnTo>
                  <a:lnTo>
                    <a:pt x="1941194" y="110984"/>
                  </a:lnTo>
                  <a:lnTo>
                    <a:pt x="1941194" y="0"/>
                  </a:lnTo>
                  <a:close/>
                </a:path>
              </a:pathLst>
            </a:custGeom>
            <a:solidFill>
              <a:srgbClr val="548ED4"/>
            </a:solidFill>
          </p:spPr>
          <p:txBody>
            <a:bodyPr wrap="square" lIns="0" tIns="0" rIns="0" bIns="0" rtlCol="0"/>
            <a:lstStyle/>
            <a:p>
              <a:endParaRPr/>
            </a:p>
          </p:txBody>
        </p:sp>
      </p:grpSp>
      <p:sp>
        <p:nvSpPr>
          <p:cNvPr id="25" name="object 25"/>
          <p:cNvSpPr txBox="1"/>
          <p:nvPr/>
        </p:nvSpPr>
        <p:spPr>
          <a:xfrm>
            <a:off x="179956" y="7873541"/>
            <a:ext cx="138493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85858"/>
                </a:solidFill>
                <a:latin typeface="Calibri"/>
                <a:cs typeface="Calibri"/>
              </a:rPr>
              <a:t>PRO</a:t>
            </a:r>
            <a:r>
              <a:rPr sz="1000" spc="-10" dirty="0">
                <a:solidFill>
                  <a:srgbClr val="585858"/>
                </a:solidFill>
                <a:latin typeface="Calibri"/>
                <a:cs typeface="Calibri"/>
              </a:rPr>
              <a:t>G</a:t>
            </a:r>
            <a:r>
              <a:rPr sz="1000" spc="-5" dirty="0">
                <a:solidFill>
                  <a:srgbClr val="585858"/>
                </a:solidFill>
                <a:latin typeface="Calibri"/>
                <a:cs typeface="Calibri"/>
              </a:rPr>
              <a:t>RA</a:t>
            </a:r>
            <a:r>
              <a:rPr sz="1000" spc="-20" dirty="0">
                <a:solidFill>
                  <a:srgbClr val="585858"/>
                </a:solidFill>
                <a:latin typeface="Calibri"/>
                <a:cs typeface="Calibri"/>
              </a:rPr>
              <a:t>M</a:t>
            </a:r>
            <a:r>
              <a:rPr sz="1000" spc="-5" dirty="0">
                <a:solidFill>
                  <a:srgbClr val="585858"/>
                </a:solidFill>
                <a:latin typeface="Calibri"/>
                <a:cs typeface="Calibri"/>
              </a:rPr>
              <a:t>M</a:t>
            </a:r>
            <a:r>
              <a:rPr sz="1000" spc="-20" dirty="0">
                <a:solidFill>
                  <a:srgbClr val="585858"/>
                </a:solidFill>
                <a:latin typeface="Calibri"/>
                <a:cs typeface="Calibri"/>
              </a:rPr>
              <a:t>I</a:t>
            </a:r>
            <a:r>
              <a:rPr sz="1000" spc="-5" dirty="0">
                <a:solidFill>
                  <a:srgbClr val="585858"/>
                </a:solidFill>
                <a:latin typeface="Calibri"/>
                <a:cs typeface="Calibri"/>
              </a:rPr>
              <a:t>NG</a:t>
            </a:r>
            <a:r>
              <a:rPr sz="1000" spc="-50" dirty="0">
                <a:solidFill>
                  <a:srgbClr val="585858"/>
                </a:solidFill>
                <a:latin typeface="Calibri"/>
                <a:cs typeface="Calibri"/>
              </a:rPr>
              <a:t> </a:t>
            </a:r>
            <a:r>
              <a:rPr sz="1000" spc="-5" dirty="0">
                <a:solidFill>
                  <a:srgbClr val="585858"/>
                </a:solidFill>
                <a:latin typeface="Calibri"/>
                <a:cs typeface="Calibri"/>
              </a:rPr>
              <a:t>:</a:t>
            </a:r>
            <a:r>
              <a:rPr sz="1000" spc="-40" dirty="0">
                <a:solidFill>
                  <a:srgbClr val="585858"/>
                </a:solidFill>
                <a:latin typeface="Calibri"/>
                <a:cs typeface="Calibri"/>
              </a:rPr>
              <a:t> </a:t>
            </a:r>
            <a:r>
              <a:rPr sz="1000" spc="-5" dirty="0">
                <a:solidFill>
                  <a:srgbClr val="585858"/>
                </a:solidFill>
                <a:latin typeface="Calibri"/>
                <a:cs typeface="Calibri"/>
              </a:rPr>
              <a:t>P</a:t>
            </a:r>
            <a:r>
              <a:rPr sz="1000" spc="-10" dirty="0">
                <a:solidFill>
                  <a:srgbClr val="585858"/>
                </a:solidFill>
                <a:latin typeface="Calibri"/>
                <a:cs typeface="Calibri"/>
              </a:rPr>
              <a:t>Y</a:t>
            </a:r>
            <a:r>
              <a:rPr sz="1000" spc="-15" dirty="0">
                <a:solidFill>
                  <a:srgbClr val="585858"/>
                </a:solidFill>
                <a:latin typeface="Calibri"/>
                <a:cs typeface="Calibri"/>
              </a:rPr>
              <a:t>T</a:t>
            </a:r>
            <a:r>
              <a:rPr sz="1000" spc="-5" dirty="0">
                <a:solidFill>
                  <a:srgbClr val="585858"/>
                </a:solidFill>
                <a:latin typeface="Calibri"/>
                <a:cs typeface="Calibri"/>
              </a:rPr>
              <a:t>H</a:t>
            </a:r>
            <a:r>
              <a:rPr sz="1000" spc="-10" dirty="0">
                <a:solidFill>
                  <a:srgbClr val="585858"/>
                </a:solidFill>
                <a:latin typeface="Calibri"/>
                <a:cs typeface="Calibri"/>
              </a:rPr>
              <a:t>ON</a:t>
            </a:r>
            <a:endParaRPr sz="1000" dirty="0">
              <a:latin typeface="Calibri"/>
              <a:cs typeface="Calibri"/>
            </a:endParaRPr>
          </a:p>
        </p:txBody>
      </p:sp>
      <p:grpSp>
        <p:nvGrpSpPr>
          <p:cNvPr id="26" name="object 26"/>
          <p:cNvGrpSpPr/>
          <p:nvPr/>
        </p:nvGrpSpPr>
        <p:grpSpPr>
          <a:xfrm>
            <a:off x="203933" y="8072803"/>
            <a:ext cx="2296795" cy="105410"/>
            <a:chOff x="262127" y="8193022"/>
            <a:chExt cx="2296795" cy="105410"/>
          </a:xfrm>
        </p:grpSpPr>
        <p:sp>
          <p:nvSpPr>
            <p:cNvPr id="27" name="object 27"/>
            <p:cNvSpPr/>
            <p:nvPr/>
          </p:nvSpPr>
          <p:spPr>
            <a:xfrm>
              <a:off x="2025014" y="8193022"/>
              <a:ext cx="534035" cy="105410"/>
            </a:xfrm>
            <a:custGeom>
              <a:avLst/>
              <a:gdLst/>
              <a:ahLst/>
              <a:cxnLst/>
              <a:rect l="l" t="t" r="r" b="b"/>
              <a:pathLst>
                <a:path w="534035" h="105409">
                  <a:moveTo>
                    <a:pt x="0" y="104903"/>
                  </a:moveTo>
                  <a:lnTo>
                    <a:pt x="533438" y="104903"/>
                  </a:lnTo>
                  <a:lnTo>
                    <a:pt x="533438" y="0"/>
                  </a:lnTo>
                  <a:lnTo>
                    <a:pt x="0" y="0"/>
                  </a:lnTo>
                  <a:lnTo>
                    <a:pt x="0" y="104903"/>
                  </a:lnTo>
                  <a:close/>
                </a:path>
              </a:pathLst>
            </a:custGeom>
            <a:solidFill>
              <a:srgbClr val="585858"/>
            </a:solidFill>
          </p:spPr>
          <p:txBody>
            <a:bodyPr wrap="square" lIns="0" tIns="0" rIns="0" bIns="0" rtlCol="0"/>
            <a:lstStyle/>
            <a:p>
              <a:endParaRPr/>
            </a:p>
          </p:txBody>
        </p:sp>
        <p:sp>
          <p:nvSpPr>
            <p:cNvPr id="28" name="object 28"/>
            <p:cNvSpPr/>
            <p:nvPr/>
          </p:nvSpPr>
          <p:spPr>
            <a:xfrm>
              <a:off x="262127" y="8193022"/>
              <a:ext cx="1763395" cy="105410"/>
            </a:xfrm>
            <a:custGeom>
              <a:avLst/>
              <a:gdLst/>
              <a:ahLst/>
              <a:cxnLst/>
              <a:rect l="l" t="t" r="r" b="b"/>
              <a:pathLst>
                <a:path w="1763395" h="105409">
                  <a:moveTo>
                    <a:pt x="1762887" y="0"/>
                  </a:moveTo>
                  <a:lnTo>
                    <a:pt x="0" y="0"/>
                  </a:lnTo>
                  <a:lnTo>
                    <a:pt x="0" y="104903"/>
                  </a:lnTo>
                  <a:lnTo>
                    <a:pt x="1762887" y="104903"/>
                  </a:lnTo>
                  <a:lnTo>
                    <a:pt x="1762887" y="0"/>
                  </a:lnTo>
                  <a:close/>
                </a:path>
              </a:pathLst>
            </a:custGeom>
            <a:solidFill>
              <a:srgbClr val="9BBA58"/>
            </a:solidFill>
          </p:spPr>
          <p:txBody>
            <a:bodyPr wrap="square" lIns="0" tIns="0" rIns="0" bIns="0" rtlCol="0"/>
            <a:lstStyle/>
            <a:p>
              <a:endParaRPr/>
            </a:p>
          </p:txBody>
        </p:sp>
      </p:grpSp>
      <p:sp>
        <p:nvSpPr>
          <p:cNvPr id="29" name="object 29"/>
          <p:cNvSpPr txBox="1"/>
          <p:nvPr/>
        </p:nvSpPr>
        <p:spPr>
          <a:xfrm>
            <a:off x="185747" y="8187815"/>
            <a:ext cx="1791335" cy="177800"/>
          </a:xfrm>
          <a:prstGeom prst="rect">
            <a:avLst/>
          </a:prstGeom>
        </p:spPr>
        <p:txBody>
          <a:bodyPr vert="horz" wrap="square" lIns="0" tIns="12065" rIns="0" bIns="0" rtlCol="0">
            <a:spAutoFit/>
          </a:bodyPr>
          <a:lstStyle/>
          <a:p>
            <a:pPr marL="12700">
              <a:lnSpc>
                <a:spcPct val="100000"/>
              </a:lnSpc>
              <a:spcBef>
                <a:spcPts val="95"/>
              </a:spcBef>
            </a:pPr>
            <a:r>
              <a:rPr lang="en-MY" sz="1000" spc="-5" dirty="0">
                <a:solidFill>
                  <a:srgbClr val="585858"/>
                </a:solidFill>
                <a:latin typeface="Calibri"/>
                <a:cs typeface="Calibri"/>
              </a:rPr>
              <a:t>PROGRAMMING</a:t>
            </a:r>
            <a:r>
              <a:rPr lang="en-MY" sz="1000" spc="-30" dirty="0">
                <a:solidFill>
                  <a:srgbClr val="585858"/>
                </a:solidFill>
                <a:latin typeface="Calibri"/>
                <a:cs typeface="Calibri"/>
              </a:rPr>
              <a:t> </a:t>
            </a:r>
            <a:r>
              <a:rPr lang="en-MY" sz="1000" spc="-5" dirty="0">
                <a:solidFill>
                  <a:srgbClr val="585858"/>
                </a:solidFill>
                <a:latin typeface="Calibri"/>
                <a:cs typeface="Calibri"/>
              </a:rPr>
              <a:t>:</a:t>
            </a:r>
            <a:r>
              <a:rPr lang="en-MY" sz="1000" spc="-10" dirty="0">
                <a:solidFill>
                  <a:srgbClr val="585858"/>
                </a:solidFill>
                <a:latin typeface="Calibri"/>
                <a:cs typeface="Calibri"/>
              </a:rPr>
              <a:t> </a:t>
            </a:r>
            <a:r>
              <a:rPr lang="en-MY" sz="1000" spc="-5" dirty="0">
                <a:solidFill>
                  <a:srgbClr val="585858"/>
                </a:solidFill>
                <a:latin typeface="Calibri"/>
                <a:cs typeface="Calibri"/>
              </a:rPr>
              <a:t>HTML</a:t>
            </a:r>
            <a:r>
              <a:rPr lang="en-MY" sz="1000" spc="-15" dirty="0">
                <a:solidFill>
                  <a:srgbClr val="585858"/>
                </a:solidFill>
                <a:latin typeface="Calibri"/>
                <a:cs typeface="Calibri"/>
              </a:rPr>
              <a:t> </a:t>
            </a:r>
            <a:r>
              <a:rPr lang="en-MY" sz="1000" spc="-5" dirty="0">
                <a:solidFill>
                  <a:srgbClr val="585858"/>
                </a:solidFill>
                <a:latin typeface="Calibri"/>
                <a:cs typeface="Calibri"/>
              </a:rPr>
              <a:t>+</a:t>
            </a:r>
            <a:r>
              <a:rPr lang="en-MY" sz="1000" dirty="0">
                <a:solidFill>
                  <a:srgbClr val="585858"/>
                </a:solidFill>
                <a:latin typeface="Calibri"/>
                <a:cs typeface="Calibri"/>
              </a:rPr>
              <a:t> </a:t>
            </a:r>
            <a:r>
              <a:rPr lang="en-MY" sz="1000" spc="-5" dirty="0">
                <a:solidFill>
                  <a:srgbClr val="585858"/>
                </a:solidFill>
                <a:latin typeface="Calibri"/>
                <a:cs typeface="Calibri"/>
              </a:rPr>
              <a:t>CSS + </a:t>
            </a:r>
            <a:r>
              <a:rPr lang="en-MY" sz="1000" spc="-10" dirty="0">
                <a:solidFill>
                  <a:srgbClr val="585858"/>
                </a:solidFill>
                <a:latin typeface="Calibri"/>
                <a:cs typeface="Calibri"/>
              </a:rPr>
              <a:t>JS</a:t>
            </a:r>
            <a:endParaRPr sz="1000" dirty="0">
              <a:latin typeface="Calibri"/>
              <a:cs typeface="Calibri"/>
            </a:endParaRPr>
          </a:p>
        </p:txBody>
      </p:sp>
      <p:grpSp>
        <p:nvGrpSpPr>
          <p:cNvPr id="30" name="object 30"/>
          <p:cNvGrpSpPr/>
          <p:nvPr/>
        </p:nvGrpSpPr>
        <p:grpSpPr>
          <a:xfrm>
            <a:off x="203933" y="8377604"/>
            <a:ext cx="2296795" cy="106680"/>
            <a:chOff x="262127" y="8497823"/>
            <a:chExt cx="2296795" cy="106680"/>
          </a:xfrm>
        </p:grpSpPr>
        <p:sp>
          <p:nvSpPr>
            <p:cNvPr id="31" name="object 31"/>
            <p:cNvSpPr/>
            <p:nvPr/>
          </p:nvSpPr>
          <p:spPr>
            <a:xfrm>
              <a:off x="1568195" y="8497823"/>
              <a:ext cx="990600" cy="106680"/>
            </a:xfrm>
            <a:custGeom>
              <a:avLst/>
              <a:gdLst/>
              <a:ahLst/>
              <a:cxnLst/>
              <a:rect l="l" t="t" r="r" b="b"/>
              <a:pathLst>
                <a:path w="990600" h="106679">
                  <a:moveTo>
                    <a:pt x="0" y="106680"/>
                  </a:moveTo>
                  <a:lnTo>
                    <a:pt x="990473" y="106680"/>
                  </a:lnTo>
                  <a:lnTo>
                    <a:pt x="990473" y="0"/>
                  </a:lnTo>
                  <a:lnTo>
                    <a:pt x="0" y="0"/>
                  </a:lnTo>
                  <a:lnTo>
                    <a:pt x="0" y="106680"/>
                  </a:lnTo>
                  <a:close/>
                </a:path>
              </a:pathLst>
            </a:custGeom>
            <a:solidFill>
              <a:srgbClr val="585858"/>
            </a:solidFill>
          </p:spPr>
          <p:txBody>
            <a:bodyPr wrap="square" lIns="0" tIns="0" rIns="0" bIns="0" rtlCol="0"/>
            <a:lstStyle/>
            <a:p>
              <a:endParaRPr/>
            </a:p>
          </p:txBody>
        </p:sp>
        <p:sp>
          <p:nvSpPr>
            <p:cNvPr id="32" name="object 32"/>
            <p:cNvSpPr/>
            <p:nvPr/>
          </p:nvSpPr>
          <p:spPr>
            <a:xfrm>
              <a:off x="262127" y="8497826"/>
              <a:ext cx="1306195" cy="106680"/>
            </a:xfrm>
            <a:custGeom>
              <a:avLst/>
              <a:gdLst/>
              <a:ahLst/>
              <a:cxnLst/>
              <a:rect l="l" t="t" r="r" b="b"/>
              <a:pathLst>
                <a:path w="1306195" h="106679">
                  <a:moveTo>
                    <a:pt x="1306068" y="0"/>
                  </a:moveTo>
                  <a:lnTo>
                    <a:pt x="0" y="0"/>
                  </a:lnTo>
                  <a:lnTo>
                    <a:pt x="0" y="106423"/>
                  </a:lnTo>
                  <a:lnTo>
                    <a:pt x="1306068" y="106423"/>
                  </a:lnTo>
                  <a:lnTo>
                    <a:pt x="1306068" y="0"/>
                  </a:lnTo>
                  <a:close/>
                </a:path>
              </a:pathLst>
            </a:custGeom>
            <a:solidFill>
              <a:srgbClr val="F79546"/>
            </a:solidFill>
          </p:spPr>
          <p:txBody>
            <a:bodyPr wrap="square" lIns="0" tIns="0" rIns="0" bIns="0" rtlCol="0"/>
            <a:lstStyle/>
            <a:p>
              <a:endParaRPr/>
            </a:p>
          </p:txBody>
        </p:sp>
      </p:grpSp>
      <p:sp>
        <p:nvSpPr>
          <p:cNvPr id="33" name="object 33"/>
          <p:cNvSpPr txBox="1"/>
          <p:nvPr/>
        </p:nvSpPr>
        <p:spPr>
          <a:xfrm>
            <a:off x="181175" y="7561757"/>
            <a:ext cx="1808406"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85858"/>
                </a:solidFill>
                <a:latin typeface="Calibri"/>
                <a:cs typeface="Calibri"/>
              </a:rPr>
              <a:t>PRO</a:t>
            </a:r>
            <a:r>
              <a:rPr sz="1000" spc="-10" dirty="0">
                <a:solidFill>
                  <a:srgbClr val="585858"/>
                </a:solidFill>
                <a:latin typeface="Calibri"/>
                <a:cs typeface="Calibri"/>
              </a:rPr>
              <a:t>G</a:t>
            </a:r>
            <a:r>
              <a:rPr sz="1000" spc="-5" dirty="0">
                <a:solidFill>
                  <a:srgbClr val="585858"/>
                </a:solidFill>
                <a:latin typeface="Calibri"/>
                <a:cs typeface="Calibri"/>
              </a:rPr>
              <a:t>RA</a:t>
            </a:r>
            <a:r>
              <a:rPr sz="1000" spc="-20" dirty="0">
                <a:solidFill>
                  <a:srgbClr val="585858"/>
                </a:solidFill>
                <a:latin typeface="Calibri"/>
                <a:cs typeface="Calibri"/>
              </a:rPr>
              <a:t>M</a:t>
            </a:r>
            <a:r>
              <a:rPr sz="1000" spc="-5" dirty="0">
                <a:solidFill>
                  <a:srgbClr val="585858"/>
                </a:solidFill>
                <a:latin typeface="Calibri"/>
                <a:cs typeface="Calibri"/>
              </a:rPr>
              <a:t>M</a:t>
            </a:r>
            <a:r>
              <a:rPr sz="1000" spc="-20" dirty="0">
                <a:solidFill>
                  <a:srgbClr val="585858"/>
                </a:solidFill>
                <a:latin typeface="Calibri"/>
                <a:cs typeface="Calibri"/>
              </a:rPr>
              <a:t>I</a:t>
            </a:r>
            <a:r>
              <a:rPr sz="1000" spc="-5" dirty="0">
                <a:solidFill>
                  <a:srgbClr val="585858"/>
                </a:solidFill>
                <a:latin typeface="Calibri"/>
                <a:cs typeface="Calibri"/>
              </a:rPr>
              <a:t>NG</a:t>
            </a:r>
            <a:r>
              <a:rPr sz="1000" spc="-50" dirty="0">
                <a:solidFill>
                  <a:srgbClr val="585858"/>
                </a:solidFill>
                <a:latin typeface="Calibri"/>
                <a:cs typeface="Calibri"/>
              </a:rPr>
              <a:t> </a:t>
            </a:r>
            <a:r>
              <a:rPr sz="1000" spc="-5" dirty="0">
                <a:solidFill>
                  <a:srgbClr val="585858"/>
                </a:solidFill>
                <a:latin typeface="Calibri"/>
                <a:cs typeface="Calibri"/>
              </a:rPr>
              <a:t>:</a:t>
            </a:r>
            <a:r>
              <a:rPr sz="1000" spc="-40" dirty="0">
                <a:solidFill>
                  <a:srgbClr val="585858"/>
                </a:solidFill>
                <a:latin typeface="Calibri"/>
                <a:cs typeface="Calibri"/>
              </a:rPr>
              <a:t> </a:t>
            </a:r>
            <a:r>
              <a:rPr lang="en-US" sz="1000" spc="-5" dirty="0">
                <a:solidFill>
                  <a:srgbClr val="585858"/>
                </a:solidFill>
                <a:latin typeface="Calibri"/>
                <a:cs typeface="Calibri"/>
              </a:rPr>
              <a:t>C# + C++</a:t>
            </a:r>
            <a:endParaRPr sz="1000" dirty="0">
              <a:latin typeface="Calibri"/>
              <a:cs typeface="Calibri"/>
            </a:endParaRPr>
          </a:p>
        </p:txBody>
      </p:sp>
      <p:sp>
        <p:nvSpPr>
          <p:cNvPr id="34" name="object 34"/>
          <p:cNvSpPr txBox="1"/>
          <p:nvPr/>
        </p:nvSpPr>
        <p:spPr>
          <a:xfrm>
            <a:off x="185747" y="8493174"/>
            <a:ext cx="1631950"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85858"/>
                </a:solidFill>
                <a:latin typeface="Calibri"/>
                <a:cs typeface="Calibri"/>
              </a:rPr>
              <a:t>3D</a:t>
            </a:r>
            <a:r>
              <a:rPr sz="1000" spc="-15" dirty="0">
                <a:solidFill>
                  <a:srgbClr val="585858"/>
                </a:solidFill>
                <a:latin typeface="Calibri"/>
                <a:cs typeface="Calibri"/>
              </a:rPr>
              <a:t> </a:t>
            </a:r>
            <a:r>
              <a:rPr sz="1000" spc="-10" dirty="0">
                <a:solidFill>
                  <a:srgbClr val="585858"/>
                </a:solidFill>
                <a:latin typeface="Calibri"/>
                <a:cs typeface="Calibri"/>
              </a:rPr>
              <a:t>D</a:t>
            </a:r>
            <a:r>
              <a:rPr sz="1000" spc="-5" dirty="0">
                <a:solidFill>
                  <a:srgbClr val="585858"/>
                </a:solidFill>
                <a:latin typeface="Calibri"/>
                <a:cs typeface="Calibri"/>
              </a:rPr>
              <a:t>E</a:t>
            </a:r>
            <a:r>
              <a:rPr sz="1000" spc="-10" dirty="0">
                <a:solidFill>
                  <a:srgbClr val="585858"/>
                </a:solidFill>
                <a:latin typeface="Calibri"/>
                <a:cs typeface="Calibri"/>
              </a:rPr>
              <a:t>SI</a:t>
            </a:r>
            <a:r>
              <a:rPr sz="1000" spc="-15" dirty="0">
                <a:solidFill>
                  <a:srgbClr val="585858"/>
                </a:solidFill>
                <a:latin typeface="Calibri"/>
                <a:cs typeface="Calibri"/>
              </a:rPr>
              <a:t>G</a:t>
            </a:r>
            <a:r>
              <a:rPr sz="1000" spc="-5" dirty="0">
                <a:solidFill>
                  <a:srgbClr val="585858"/>
                </a:solidFill>
                <a:latin typeface="Calibri"/>
                <a:cs typeface="Calibri"/>
              </a:rPr>
              <a:t>N</a:t>
            </a:r>
            <a:r>
              <a:rPr sz="1000" spc="-30" dirty="0">
                <a:solidFill>
                  <a:srgbClr val="585858"/>
                </a:solidFill>
                <a:latin typeface="Calibri"/>
                <a:cs typeface="Calibri"/>
              </a:rPr>
              <a:t> </a:t>
            </a:r>
            <a:r>
              <a:rPr sz="1000" spc="-10" dirty="0">
                <a:solidFill>
                  <a:srgbClr val="585858"/>
                </a:solidFill>
                <a:latin typeface="Calibri"/>
                <a:cs typeface="Calibri"/>
              </a:rPr>
              <a:t>(</a:t>
            </a:r>
            <a:r>
              <a:rPr lang="en-US" sz="1000" spc="-15" dirty="0">
                <a:solidFill>
                  <a:srgbClr val="585858"/>
                </a:solidFill>
                <a:latin typeface="Calibri"/>
                <a:cs typeface="Calibri"/>
              </a:rPr>
              <a:t>BLENDER</a:t>
            </a:r>
            <a:r>
              <a:rPr sz="1000" spc="-5" dirty="0">
                <a:solidFill>
                  <a:srgbClr val="585858"/>
                </a:solidFill>
                <a:latin typeface="Calibri"/>
                <a:cs typeface="Calibri"/>
              </a:rPr>
              <a:t>)</a:t>
            </a:r>
            <a:endParaRPr sz="1000" dirty="0">
              <a:latin typeface="Calibri"/>
              <a:cs typeface="Calibri"/>
            </a:endParaRPr>
          </a:p>
        </p:txBody>
      </p:sp>
      <p:grpSp>
        <p:nvGrpSpPr>
          <p:cNvPr id="35" name="object 35"/>
          <p:cNvGrpSpPr/>
          <p:nvPr/>
        </p:nvGrpSpPr>
        <p:grpSpPr>
          <a:xfrm>
            <a:off x="203933" y="8682401"/>
            <a:ext cx="2296795" cy="111762"/>
            <a:chOff x="262127" y="8802620"/>
            <a:chExt cx="2296795" cy="111762"/>
          </a:xfrm>
        </p:grpSpPr>
        <p:sp>
          <p:nvSpPr>
            <p:cNvPr id="36" name="object 36"/>
            <p:cNvSpPr/>
            <p:nvPr/>
          </p:nvSpPr>
          <p:spPr>
            <a:xfrm>
              <a:off x="1677542" y="8802620"/>
              <a:ext cx="881380" cy="111125"/>
            </a:xfrm>
            <a:custGeom>
              <a:avLst/>
              <a:gdLst/>
              <a:ahLst/>
              <a:cxnLst/>
              <a:rect l="l" t="t" r="r" b="b"/>
              <a:pathLst>
                <a:path w="881380" h="111125">
                  <a:moveTo>
                    <a:pt x="0" y="110747"/>
                  </a:moveTo>
                  <a:lnTo>
                    <a:pt x="881126" y="110747"/>
                  </a:lnTo>
                  <a:lnTo>
                    <a:pt x="881126" y="0"/>
                  </a:lnTo>
                  <a:lnTo>
                    <a:pt x="0" y="0"/>
                  </a:lnTo>
                  <a:lnTo>
                    <a:pt x="0" y="110747"/>
                  </a:lnTo>
                  <a:close/>
                </a:path>
              </a:pathLst>
            </a:custGeom>
            <a:solidFill>
              <a:srgbClr val="585858"/>
            </a:solidFill>
          </p:spPr>
          <p:txBody>
            <a:bodyPr wrap="square" lIns="0" tIns="0" rIns="0" bIns="0" rtlCol="0"/>
            <a:lstStyle/>
            <a:p>
              <a:endParaRPr/>
            </a:p>
          </p:txBody>
        </p:sp>
        <p:sp>
          <p:nvSpPr>
            <p:cNvPr id="37" name="object 37"/>
            <p:cNvSpPr/>
            <p:nvPr/>
          </p:nvSpPr>
          <p:spPr>
            <a:xfrm>
              <a:off x="262127" y="8802622"/>
              <a:ext cx="1992531" cy="111760"/>
            </a:xfrm>
            <a:custGeom>
              <a:avLst/>
              <a:gdLst/>
              <a:ahLst/>
              <a:cxnLst/>
              <a:rect l="l" t="t" r="r" b="b"/>
              <a:pathLst>
                <a:path w="1415414" h="111759">
                  <a:moveTo>
                    <a:pt x="1415415" y="0"/>
                  </a:moveTo>
                  <a:lnTo>
                    <a:pt x="0" y="0"/>
                  </a:lnTo>
                  <a:lnTo>
                    <a:pt x="0" y="111253"/>
                  </a:lnTo>
                  <a:lnTo>
                    <a:pt x="1415415" y="111253"/>
                  </a:lnTo>
                  <a:lnTo>
                    <a:pt x="1415415" y="0"/>
                  </a:lnTo>
                  <a:close/>
                </a:path>
              </a:pathLst>
            </a:custGeom>
            <a:solidFill>
              <a:srgbClr val="FFD966"/>
            </a:solidFill>
          </p:spPr>
          <p:txBody>
            <a:bodyPr wrap="square" lIns="0" tIns="0" rIns="0" bIns="0" rtlCol="0"/>
            <a:lstStyle/>
            <a:p>
              <a:endParaRPr/>
            </a:p>
          </p:txBody>
        </p:sp>
      </p:grpSp>
      <p:grpSp>
        <p:nvGrpSpPr>
          <p:cNvPr id="38" name="object 38"/>
          <p:cNvGrpSpPr/>
          <p:nvPr/>
        </p:nvGrpSpPr>
        <p:grpSpPr>
          <a:xfrm>
            <a:off x="203933" y="9026827"/>
            <a:ext cx="2296922" cy="113030"/>
            <a:chOff x="262127" y="9147046"/>
            <a:chExt cx="2296922" cy="113030"/>
          </a:xfrm>
        </p:grpSpPr>
        <p:sp>
          <p:nvSpPr>
            <p:cNvPr id="39" name="object 39"/>
            <p:cNvSpPr/>
            <p:nvPr/>
          </p:nvSpPr>
          <p:spPr>
            <a:xfrm>
              <a:off x="1720214" y="9147051"/>
              <a:ext cx="838835" cy="112395"/>
            </a:xfrm>
            <a:custGeom>
              <a:avLst/>
              <a:gdLst/>
              <a:ahLst/>
              <a:cxnLst/>
              <a:rect l="l" t="t" r="r" b="b"/>
              <a:pathLst>
                <a:path w="838835" h="112395">
                  <a:moveTo>
                    <a:pt x="0" y="112264"/>
                  </a:moveTo>
                  <a:lnTo>
                    <a:pt x="838454" y="112264"/>
                  </a:lnTo>
                  <a:lnTo>
                    <a:pt x="838454" y="0"/>
                  </a:lnTo>
                  <a:lnTo>
                    <a:pt x="0" y="0"/>
                  </a:lnTo>
                  <a:lnTo>
                    <a:pt x="0" y="112264"/>
                  </a:lnTo>
                  <a:close/>
                </a:path>
              </a:pathLst>
            </a:custGeom>
            <a:solidFill>
              <a:srgbClr val="585858"/>
            </a:solidFill>
          </p:spPr>
          <p:txBody>
            <a:bodyPr wrap="square" lIns="0" tIns="0" rIns="0" bIns="0" rtlCol="0"/>
            <a:lstStyle/>
            <a:p>
              <a:endParaRPr/>
            </a:p>
          </p:txBody>
        </p:sp>
        <p:sp>
          <p:nvSpPr>
            <p:cNvPr id="40" name="object 40"/>
            <p:cNvSpPr/>
            <p:nvPr/>
          </p:nvSpPr>
          <p:spPr>
            <a:xfrm>
              <a:off x="262127" y="9147046"/>
              <a:ext cx="1974625" cy="113030"/>
            </a:xfrm>
            <a:custGeom>
              <a:avLst/>
              <a:gdLst/>
              <a:ahLst/>
              <a:cxnLst/>
              <a:rect l="l" t="t" r="r" b="b"/>
              <a:pathLst>
                <a:path w="1458595" h="113029">
                  <a:moveTo>
                    <a:pt x="1458086" y="0"/>
                  </a:moveTo>
                  <a:lnTo>
                    <a:pt x="0" y="0"/>
                  </a:lnTo>
                  <a:lnTo>
                    <a:pt x="0" y="112777"/>
                  </a:lnTo>
                  <a:lnTo>
                    <a:pt x="1458086" y="112777"/>
                  </a:lnTo>
                  <a:lnTo>
                    <a:pt x="1458086" y="0"/>
                  </a:lnTo>
                  <a:close/>
                </a:path>
              </a:pathLst>
            </a:custGeom>
            <a:solidFill>
              <a:srgbClr val="FD6868"/>
            </a:solidFill>
          </p:spPr>
          <p:txBody>
            <a:bodyPr wrap="square" lIns="0" tIns="0" rIns="0" bIns="0" rtlCol="0"/>
            <a:lstStyle/>
            <a:p>
              <a:endParaRPr/>
            </a:p>
          </p:txBody>
        </p:sp>
      </p:grpSp>
      <p:sp>
        <p:nvSpPr>
          <p:cNvPr id="41" name="object 41"/>
          <p:cNvSpPr txBox="1"/>
          <p:nvPr/>
        </p:nvSpPr>
        <p:spPr>
          <a:xfrm>
            <a:off x="193367" y="8818421"/>
            <a:ext cx="1796214"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85858"/>
                </a:solidFill>
                <a:latin typeface="Calibri"/>
                <a:cs typeface="Calibri"/>
              </a:rPr>
              <a:t>AUGM</a:t>
            </a:r>
            <a:r>
              <a:rPr sz="1000" dirty="0">
                <a:solidFill>
                  <a:srgbClr val="585858"/>
                </a:solidFill>
                <a:latin typeface="Calibri"/>
                <a:cs typeface="Calibri"/>
              </a:rPr>
              <a:t>EN</a:t>
            </a:r>
            <a:r>
              <a:rPr sz="1000" spc="-10" dirty="0">
                <a:solidFill>
                  <a:srgbClr val="585858"/>
                </a:solidFill>
                <a:latin typeface="Calibri"/>
                <a:cs typeface="Calibri"/>
              </a:rPr>
              <a:t>T</a:t>
            </a:r>
            <a:r>
              <a:rPr sz="1000" spc="-5" dirty="0">
                <a:solidFill>
                  <a:srgbClr val="585858"/>
                </a:solidFill>
                <a:latin typeface="Calibri"/>
                <a:cs typeface="Calibri"/>
              </a:rPr>
              <a:t>ED</a:t>
            </a:r>
            <a:r>
              <a:rPr sz="1000" spc="-45" dirty="0">
                <a:solidFill>
                  <a:srgbClr val="585858"/>
                </a:solidFill>
                <a:latin typeface="Calibri"/>
                <a:cs typeface="Calibri"/>
              </a:rPr>
              <a:t> </a:t>
            </a:r>
            <a:r>
              <a:rPr sz="1000" spc="-5" dirty="0">
                <a:solidFill>
                  <a:srgbClr val="585858"/>
                </a:solidFill>
                <a:latin typeface="Calibri"/>
                <a:cs typeface="Calibri"/>
              </a:rPr>
              <a:t>R</a:t>
            </a:r>
            <a:r>
              <a:rPr sz="1000" dirty="0">
                <a:solidFill>
                  <a:srgbClr val="585858"/>
                </a:solidFill>
                <a:latin typeface="Calibri"/>
                <a:cs typeface="Calibri"/>
              </a:rPr>
              <a:t>E</a:t>
            </a:r>
            <a:r>
              <a:rPr sz="1000" spc="-5" dirty="0">
                <a:solidFill>
                  <a:srgbClr val="585858"/>
                </a:solidFill>
                <a:latin typeface="Calibri"/>
                <a:cs typeface="Calibri"/>
              </a:rPr>
              <a:t>A</a:t>
            </a:r>
            <a:r>
              <a:rPr sz="1000" dirty="0">
                <a:solidFill>
                  <a:srgbClr val="585858"/>
                </a:solidFill>
                <a:latin typeface="Calibri"/>
                <a:cs typeface="Calibri"/>
              </a:rPr>
              <a:t>L</a:t>
            </a:r>
            <a:r>
              <a:rPr sz="1000" spc="-5" dirty="0">
                <a:solidFill>
                  <a:srgbClr val="585858"/>
                </a:solidFill>
                <a:latin typeface="Calibri"/>
                <a:cs typeface="Calibri"/>
              </a:rPr>
              <a:t>ITY</a:t>
            </a:r>
            <a:r>
              <a:rPr sz="1000" spc="-40" dirty="0">
                <a:solidFill>
                  <a:srgbClr val="585858"/>
                </a:solidFill>
                <a:latin typeface="Calibri"/>
                <a:cs typeface="Calibri"/>
              </a:rPr>
              <a:t> </a:t>
            </a:r>
            <a:r>
              <a:rPr sz="1000" spc="-10" dirty="0">
                <a:solidFill>
                  <a:srgbClr val="585858"/>
                </a:solidFill>
                <a:latin typeface="Calibri"/>
                <a:cs typeface="Calibri"/>
              </a:rPr>
              <a:t>(AR)</a:t>
            </a:r>
            <a:r>
              <a:rPr lang="en-US" sz="1000" spc="-10" dirty="0">
                <a:solidFill>
                  <a:srgbClr val="585858"/>
                </a:solidFill>
                <a:latin typeface="Calibri"/>
                <a:cs typeface="Calibri"/>
              </a:rPr>
              <a:t> - UNITY</a:t>
            </a:r>
            <a:endParaRPr sz="1000" dirty="0">
              <a:latin typeface="Calibri"/>
              <a:cs typeface="Calibri"/>
            </a:endParaRPr>
          </a:p>
        </p:txBody>
      </p:sp>
      <p:sp>
        <p:nvSpPr>
          <p:cNvPr id="73" name="object 73"/>
          <p:cNvSpPr txBox="1"/>
          <p:nvPr/>
        </p:nvSpPr>
        <p:spPr>
          <a:xfrm>
            <a:off x="2801293" y="4212302"/>
            <a:ext cx="4569460" cy="4947573"/>
          </a:xfrm>
          <a:prstGeom prst="rect">
            <a:avLst/>
          </a:prstGeom>
        </p:spPr>
        <p:txBody>
          <a:bodyPr vert="horz" wrap="square" lIns="0" tIns="12065" rIns="0" bIns="0" rtlCol="0">
            <a:spAutoFit/>
          </a:bodyPr>
          <a:lstStyle/>
          <a:p>
            <a:pPr marL="241300" indent="-229235">
              <a:lnSpc>
                <a:spcPct val="100000"/>
              </a:lnSpc>
              <a:spcBef>
                <a:spcPts val="530"/>
              </a:spcBef>
              <a:buFont typeface="Symbol"/>
              <a:buChar char=""/>
              <a:tabLst>
                <a:tab pos="241300" algn="l"/>
                <a:tab pos="241935" algn="l"/>
              </a:tabLst>
            </a:pPr>
            <a:r>
              <a:rPr lang="en-US" sz="1100" b="1" dirty="0">
                <a:solidFill>
                  <a:srgbClr val="1F487C"/>
                </a:solidFill>
                <a:latin typeface="Arial"/>
                <a:cs typeface="Arial"/>
              </a:rPr>
              <a:t>International Innovation Competition (IINNCOME 2022) </a:t>
            </a:r>
            <a:endParaRPr lang="en-US" sz="1100" dirty="0">
              <a:latin typeface="Arial"/>
              <a:cs typeface="Arial"/>
            </a:endParaRPr>
          </a:p>
          <a:p>
            <a:pPr marL="260985" marR="11430" indent="-229235">
              <a:lnSpc>
                <a:spcPct val="110000"/>
              </a:lnSpc>
              <a:spcBef>
                <a:spcPts val="190"/>
              </a:spcBef>
              <a:buChar char="-"/>
              <a:tabLst>
                <a:tab pos="260985" algn="l"/>
                <a:tab pos="261620" algn="l"/>
              </a:tabLst>
            </a:pPr>
            <a:r>
              <a:rPr lang="en-US" sz="1100" spc="-5" dirty="0">
                <a:latin typeface="Calibri"/>
                <a:cs typeface="Calibri"/>
              </a:rPr>
              <a:t>Develop AR in teaching Arabic linguistic terms </a:t>
            </a:r>
            <a:r>
              <a:rPr lang="en-US" sz="1100" spc="-5" dirty="0">
                <a:solidFill>
                  <a:srgbClr val="00B050"/>
                </a:solidFill>
                <a:latin typeface="Calibri"/>
                <a:cs typeface="Calibri"/>
              </a:rPr>
              <a:t>(Silver Award)</a:t>
            </a:r>
            <a:endParaRPr lang="en-US" sz="1100" b="1" dirty="0">
              <a:solidFill>
                <a:srgbClr val="00B050"/>
              </a:solidFill>
              <a:latin typeface="Arial"/>
              <a:cs typeface="Arial"/>
            </a:endParaRPr>
          </a:p>
          <a:p>
            <a:pPr marL="241300" indent="-229235">
              <a:lnSpc>
                <a:spcPct val="100000"/>
              </a:lnSpc>
              <a:spcBef>
                <a:spcPts val="530"/>
              </a:spcBef>
              <a:buFont typeface="Symbol"/>
              <a:buChar char=""/>
              <a:tabLst>
                <a:tab pos="241300" algn="l"/>
                <a:tab pos="241935" algn="l"/>
              </a:tabLst>
            </a:pPr>
            <a:r>
              <a:rPr lang="en-US" sz="1100" b="1" dirty="0">
                <a:solidFill>
                  <a:srgbClr val="1F487C"/>
                </a:solidFill>
                <a:latin typeface="Arial"/>
                <a:cs typeface="Arial"/>
              </a:rPr>
              <a:t>Blender Class</a:t>
            </a:r>
            <a:endParaRPr lang="en-US" sz="1100" dirty="0">
              <a:latin typeface="Arial"/>
              <a:cs typeface="Arial"/>
            </a:endParaRPr>
          </a:p>
          <a:p>
            <a:pPr marL="260985" marR="11430" indent="-229235">
              <a:lnSpc>
                <a:spcPct val="110000"/>
              </a:lnSpc>
              <a:spcBef>
                <a:spcPts val="190"/>
              </a:spcBef>
              <a:buChar char="-"/>
              <a:tabLst>
                <a:tab pos="260985" algn="l"/>
                <a:tab pos="261620" algn="l"/>
              </a:tabLst>
            </a:pPr>
            <a:r>
              <a:rPr lang="en-US" sz="1100" spc="-5" dirty="0">
                <a:latin typeface="Calibri"/>
                <a:cs typeface="Calibri"/>
              </a:rPr>
              <a:t>Basic Blender training to SMKA Tun </a:t>
            </a:r>
            <a:r>
              <a:rPr lang="en-US" sz="1100" spc="-5" dirty="0" err="1">
                <a:latin typeface="Calibri"/>
                <a:cs typeface="Calibri"/>
              </a:rPr>
              <a:t>Rahah</a:t>
            </a:r>
            <a:r>
              <a:rPr lang="en-US" sz="1100" spc="-5" dirty="0">
                <a:latin typeface="Calibri"/>
                <a:cs typeface="Calibri"/>
              </a:rPr>
              <a:t> for 2 days</a:t>
            </a:r>
            <a:endParaRPr lang="en-US" sz="1100" dirty="0">
              <a:latin typeface="Calibri"/>
              <a:cs typeface="Calibri"/>
            </a:endParaRPr>
          </a:p>
          <a:p>
            <a:pPr marL="260985" indent="-229235">
              <a:lnSpc>
                <a:spcPct val="100000"/>
              </a:lnSpc>
              <a:spcBef>
                <a:spcPts val="434"/>
              </a:spcBef>
              <a:buChar char="-"/>
              <a:tabLst>
                <a:tab pos="260985" algn="l"/>
                <a:tab pos="261620" algn="l"/>
              </a:tabLst>
            </a:pPr>
            <a:r>
              <a:rPr lang="en-US" sz="1100" dirty="0">
                <a:latin typeface="Calibri"/>
                <a:cs typeface="Calibri"/>
              </a:rPr>
              <a:t>Provide 3D printing services for their 3D design</a:t>
            </a:r>
            <a:endParaRPr lang="en-US" sz="1100" b="1" dirty="0">
              <a:solidFill>
                <a:srgbClr val="1F487C"/>
              </a:solidFill>
              <a:latin typeface="Arial"/>
              <a:cs typeface="Arial"/>
            </a:endParaRPr>
          </a:p>
          <a:p>
            <a:pPr marL="241300" indent="-229235">
              <a:lnSpc>
                <a:spcPct val="100000"/>
              </a:lnSpc>
              <a:spcBef>
                <a:spcPts val="530"/>
              </a:spcBef>
              <a:buFont typeface="Symbol"/>
              <a:buChar char=""/>
              <a:tabLst>
                <a:tab pos="241300" algn="l"/>
                <a:tab pos="241935" algn="l"/>
              </a:tabLst>
            </a:pPr>
            <a:r>
              <a:rPr lang="en-US" sz="1100" b="1" dirty="0">
                <a:solidFill>
                  <a:srgbClr val="1F487C"/>
                </a:solidFill>
                <a:latin typeface="Arial"/>
                <a:cs typeface="Arial"/>
              </a:rPr>
              <a:t>MAHA 2022 Project with LKIM</a:t>
            </a:r>
            <a:endParaRPr lang="en-US" sz="1100" dirty="0">
              <a:latin typeface="Arial"/>
              <a:cs typeface="Arial"/>
            </a:endParaRPr>
          </a:p>
          <a:p>
            <a:pPr marL="260985" marR="11430" indent="-229235">
              <a:lnSpc>
                <a:spcPct val="110000"/>
              </a:lnSpc>
              <a:spcBef>
                <a:spcPts val="190"/>
              </a:spcBef>
              <a:buChar char="-"/>
              <a:tabLst>
                <a:tab pos="260985" algn="l"/>
                <a:tab pos="261620" algn="l"/>
              </a:tabLst>
            </a:pPr>
            <a:r>
              <a:rPr lang="en-US" sz="1100" spc="-5" dirty="0">
                <a:latin typeface="Calibri"/>
                <a:cs typeface="Calibri"/>
              </a:rPr>
              <a:t>Develop AR apps for exhibition display at MAHA 2022 in the main hall A</a:t>
            </a:r>
            <a:endParaRPr lang="en-US" sz="1100" dirty="0">
              <a:latin typeface="Calibri"/>
              <a:cs typeface="Calibri"/>
            </a:endParaRPr>
          </a:p>
          <a:p>
            <a:pPr marL="260985" indent="-229235">
              <a:lnSpc>
                <a:spcPct val="100000"/>
              </a:lnSpc>
              <a:spcBef>
                <a:spcPts val="434"/>
              </a:spcBef>
              <a:buChar char="-"/>
              <a:tabLst>
                <a:tab pos="260985" algn="l"/>
                <a:tab pos="261620" algn="l"/>
              </a:tabLst>
            </a:pPr>
            <a:r>
              <a:rPr lang="en-US" sz="1100" dirty="0">
                <a:latin typeface="Calibri"/>
                <a:cs typeface="Calibri"/>
              </a:rPr>
              <a:t>Design 2 models: ship and solar dome to display in AR environment</a:t>
            </a:r>
            <a:endParaRPr lang="en-US" sz="1100" b="1" spc="-5" dirty="0">
              <a:solidFill>
                <a:srgbClr val="1F487C"/>
              </a:solidFill>
              <a:latin typeface="Arial"/>
              <a:cs typeface="Arial"/>
            </a:endParaRPr>
          </a:p>
          <a:p>
            <a:pPr marL="242570" marR="1081405" indent="-230504">
              <a:lnSpc>
                <a:spcPct val="135500"/>
              </a:lnSpc>
              <a:spcBef>
                <a:spcPts val="95"/>
              </a:spcBef>
              <a:buFont typeface="Symbol"/>
              <a:buChar char=""/>
              <a:tabLst>
                <a:tab pos="241300" algn="l"/>
                <a:tab pos="241935" algn="l"/>
              </a:tabLst>
            </a:pPr>
            <a:r>
              <a:rPr lang="en-US" sz="1100" b="1" spc="-5" dirty="0">
                <a:solidFill>
                  <a:srgbClr val="1F487C"/>
                </a:solidFill>
                <a:latin typeface="Arial"/>
                <a:cs typeface="Arial"/>
              </a:rPr>
              <a:t>OTHM</a:t>
            </a:r>
            <a:r>
              <a:rPr lang="en-US" sz="1100" b="1" spc="-10" dirty="0">
                <a:solidFill>
                  <a:srgbClr val="1F487C"/>
                </a:solidFill>
                <a:latin typeface="Arial"/>
                <a:cs typeface="Arial"/>
              </a:rPr>
              <a:t> </a:t>
            </a:r>
            <a:r>
              <a:rPr lang="en-US" sz="1100" b="1" spc="-5" dirty="0">
                <a:solidFill>
                  <a:srgbClr val="1F487C"/>
                </a:solidFill>
                <a:latin typeface="Arial"/>
                <a:cs typeface="Arial"/>
              </a:rPr>
              <a:t>Qualification</a:t>
            </a:r>
            <a:r>
              <a:rPr lang="en-US" sz="1100" b="1" spc="-45" dirty="0">
                <a:solidFill>
                  <a:srgbClr val="1F487C"/>
                </a:solidFill>
                <a:latin typeface="Arial"/>
                <a:cs typeface="Arial"/>
              </a:rPr>
              <a:t> </a:t>
            </a:r>
            <a:r>
              <a:rPr lang="en-US" sz="1100" b="1" dirty="0">
                <a:solidFill>
                  <a:srgbClr val="1F487C"/>
                </a:solidFill>
                <a:latin typeface="Arial"/>
                <a:cs typeface="Arial"/>
              </a:rPr>
              <a:t>(</a:t>
            </a:r>
            <a:r>
              <a:rPr lang="en-US" sz="1100" b="1" dirty="0" err="1">
                <a:solidFill>
                  <a:srgbClr val="1F487C"/>
                </a:solidFill>
                <a:latin typeface="Arial"/>
                <a:cs typeface="Arial"/>
              </a:rPr>
              <a:t>Vivatel</a:t>
            </a:r>
            <a:r>
              <a:rPr lang="en-US" sz="1100" b="1" spc="-30" dirty="0">
                <a:solidFill>
                  <a:srgbClr val="1F487C"/>
                </a:solidFill>
                <a:latin typeface="Arial"/>
                <a:cs typeface="Arial"/>
              </a:rPr>
              <a:t> </a:t>
            </a:r>
            <a:r>
              <a:rPr lang="en-US" sz="1100" b="1" dirty="0">
                <a:solidFill>
                  <a:srgbClr val="1F487C"/>
                </a:solidFill>
                <a:latin typeface="Arial"/>
                <a:cs typeface="Arial"/>
              </a:rPr>
              <a:t>Hotel</a:t>
            </a:r>
            <a:r>
              <a:rPr lang="en-US" sz="1100" b="1" spc="-20" dirty="0">
                <a:solidFill>
                  <a:srgbClr val="1F487C"/>
                </a:solidFill>
                <a:latin typeface="Arial"/>
                <a:cs typeface="Arial"/>
              </a:rPr>
              <a:t> </a:t>
            </a:r>
            <a:r>
              <a:rPr lang="en-US" sz="1100" b="1" spc="-5" dirty="0">
                <a:solidFill>
                  <a:srgbClr val="1F487C"/>
                </a:solidFill>
                <a:latin typeface="Arial"/>
                <a:cs typeface="Arial"/>
              </a:rPr>
              <a:t>Kuala</a:t>
            </a:r>
            <a:r>
              <a:rPr lang="en-US" sz="1100" b="1" spc="-15" dirty="0">
                <a:solidFill>
                  <a:srgbClr val="1F487C"/>
                </a:solidFill>
                <a:latin typeface="Arial"/>
                <a:cs typeface="Arial"/>
              </a:rPr>
              <a:t> </a:t>
            </a:r>
            <a:r>
              <a:rPr lang="en-US" sz="1100" b="1" dirty="0">
                <a:solidFill>
                  <a:srgbClr val="1F487C"/>
                </a:solidFill>
                <a:latin typeface="Arial"/>
                <a:cs typeface="Arial"/>
              </a:rPr>
              <a:t>Lumpur) </a:t>
            </a:r>
            <a:r>
              <a:rPr lang="en-US" sz="1100" b="1" spc="-290" dirty="0">
                <a:solidFill>
                  <a:srgbClr val="1F487C"/>
                </a:solidFill>
                <a:latin typeface="Arial"/>
                <a:cs typeface="Arial"/>
              </a:rPr>
              <a:t> </a:t>
            </a:r>
            <a:r>
              <a:rPr lang="en-US" sz="1100" b="1" spc="-5" dirty="0">
                <a:solidFill>
                  <a:srgbClr val="1F487C"/>
                </a:solidFill>
                <a:latin typeface="Arial"/>
                <a:cs typeface="Arial"/>
              </a:rPr>
              <a:t>23</a:t>
            </a:r>
            <a:r>
              <a:rPr lang="en-US" sz="1100" b="1" spc="-25" dirty="0">
                <a:solidFill>
                  <a:srgbClr val="1F487C"/>
                </a:solidFill>
                <a:latin typeface="Arial"/>
                <a:cs typeface="Arial"/>
              </a:rPr>
              <a:t> </a:t>
            </a:r>
            <a:r>
              <a:rPr lang="en-US" sz="1100" b="1" dirty="0">
                <a:solidFill>
                  <a:srgbClr val="1F487C"/>
                </a:solidFill>
                <a:latin typeface="Arial"/>
                <a:cs typeface="Arial"/>
              </a:rPr>
              <a:t>–</a:t>
            </a:r>
            <a:r>
              <a:rPr lang="en-US" sz="1100" b="1" spc="-10" dirty="0">
                <a:solidFill>
                  <a:srgbClr val="1F487C"/>
                </a:solidFill>
                <a:latin typeface="Arial"/>
                <a:cs typeface="Arial"/>
              </a:rPr>
              <a:t> </a:t>
            </a:r>
            <a:r>
              <a:rPr lang="en-US" sz="1100" b="1" dirty="0">
                <a:solidFill>
                  <a:srgbClr val="1F487C"/>
                </a:solidFill>
                <a:latin typeface="Arial"/>
                <a:cs typeface="Arial"/>
              </a:rPr>
              <a:t>29</a:t>
            </a:r>
            <a:r>
              <a:rPr lang="en-US" sz="1100" b="1" spc="-10" dirty="0">
                <a:solidFill>
                  <a:srgbClr val="1F487C"/>
                </a:solidFill>
                <a:latin typeface="Arial"/>
                <a:cs typeface="Arial"/>
              </a:rPr>
              <a:t> August</a:t>
            </a:r>
            <a:r>
              <a:rPr lang="en-US" sz="1100" b="1" spc="35" dirty="0">
                <a:solidFill>
                  <a:srgbClr val="1F487C"/>
                </a:solidFill>
                <a:latin typeface="Arial"/>
                <a:cs typeface="Arial"/>
              </a:rPr>
              <a:t> </a:t>
            </a:r>
            <a:r>
              <a:rPr lang="en-US" sz="1100" b="1" dirty="0">
                <a:solidFill>
                  <a:srgbClr val="1F487C"/>
                </a:solidFill>
                <a:latin typeface="Arial"/>
                <a:cs typeface="Arial"/>
              </a:rPr>
              <a:t>2020</a:t>
            </a:r>
            <a:endParaRPr lang="en-US" sz="1100" dirty="0">
              <a:latin typeface="Arial"/>
              <a:cs typeface="Arial"/>
            </a:endParaRPr>
          </a:p>
          <a:p>
            <a:pPr marL="260985" marR="11430" indent="-229235">
              <a:lnSpc>
                <a:spcPct val="113599"/>
              </a:lnSpc>
              <a:spcBef>
                <a:spcPts val="15"/>
              </a:spcBef>
              <a:buChar char="-"/>
              <a:tabLst>
                <a:tab pos="260985" algn="l"/>
                <a:tab pos="261620" algn="l"/>
              </a:tabLst>
            </a:pPr>
            <a:r>
              <a:rPr sz="1100" spc="-10" dirty="0">
                <a:latin typeface="Calibri"/>
                <a:cs typeface="Calibri"/>
              </a:rPr>
              <a:t>Provide</a:t>
            </a:r>
            <a:r>
              <a:rPr sz="1100" spc="70" dirty="0">
                <a:latin typeface="Calibri"/>
                <a:cs typeface="Calibri"/>
              </a:rPr>
              <a:t> </a:t>
            </a:r>
            <a:r>
              <a:rPr sz="1100" spc="-10" dirty="0">
                <a:latin typeface="Calibri"/>
                <a:cs typeface="Calibri"/>
              </a:rPr>
              <a:t>professional</a:t>
            </a:r>
            <a:r>
              <a:rPr sz="1100" spc="55" dirty="0">
                <a:latin typeface="Calibri"/>
                <a:cs typeface="Calibri"/>
              </a:rPr>
              <a:t> </a:t>
            </a:r>
            <a:r>
              <a:rPr sz="1100" spc="-10" dirty="0">
                <a:latin typeface="Calibri"/>
                <a:cs typeface="Calibri"/>
              </a:rPr>
              <a:t>programming</a:t>
            </a:r>
            <a:r>
              <a:rPr sz="1100" spc="55" dirty="0">
                <a:latin typeface="Calibri"/>
                <a:cs typeface="Calibri"/>
              </a:rPr>
              <a:t> </a:t>
            </a:r>
            <a:r>
              <a:rPr sz="1100" spc="-10" dirty="0">
                <a:latin typeface="Calibri"/>
                <a:cs typeface="Calibri"/>
              </a:rPr>
              <a:t>tutoring</a:t>
            </a:r>
            <a:r>
              <a:rPr sz="1100" spc="50" dirty="0">
                <a:latin typeface="Calibri"/>
                <a:cs typeface="Calibri"/>
              </a:rPr>
              <a:t> </a:t>
            </a:r>
            <a:r>
              <a:rPr sz="1100" spc="-5" dirty="0">
                <a:latin typeface="Calibri"/>
                <a:cs typeface="Calibri"/>
              </a:rPr>
              <a:t>to</a:t>
            </a:r>
            <a:r>
              <a:rPr sz="1100" spc="55" dirty="0">
                <a:latin typeface="Calibri"/>
                <a:cs typeface="Calibri"/>
              </a:rPr>
              <a:t> </a:t>
            </a:r>
            <a:r>
              <a:rPr sz="1100" spc="-10" dirty="0">
                <a:latin typeface="Calibri"/>
                <a:cs typeface="Calibri"/>
              </a:rPr>
              <a:t>the</a:t>
            </a:r>
            <a:r>
              <a:rPr sz="1100" spc="60" dirty="0">
                <a:latin typeface="Calibri"/>
                <a:cs typeface="Calibri"/>
              </a:rPr>
              <a:t> </a:t>
            </a:r>
            <a:r>
              <a:rPr sz="1100" spc="-10" dirty="0">
                <a:latin typeface="Calibri"/>
                <a:cs typeface="Calibri"/>
              </a:rPr>
              <a:t>participants</a:t>
            </a:r>
            <a:r>
              <a:rPr sz="1100" spc="55" dirty="0">
                <a:latin typeface="Calibri"/>
                <a:cs typeface="Calibri"/>
              </a:rPr>
              <a:t> </a:t>
            </a:r>
            <a:r>
              <a:rPr sz="1100" spc="-5" dirty="0">
                <a:latin typeface="Calibri"/>
                <a:cs typeface="Calibri"/>
              </a:rPr>
              <a:t>and</a:t>
            </a:r>
            <a:r>
              <a:rPr sz="1100" spc="45" dirty="0">
                <a:latin typeface="Calibri"/>
                <a:cs typeface="Calibri"/>
              </a:rPr>
              <a:t> </a:t>
            </a:r>
            <a:r>
              <a:rPr sz="1100" spc="-10" dirty="0">
                <a:latin typeface="Calibri"/>
                <a:cs typeface="Calibri"/>
              </a:rPr>
              <a:t>also </a:t>
            </a:r>
            <a:r>
              <a:rPr sz="1100" spc="-235" dirty="0">
                <a:latin typeface="Calibri"/>
                <a:cs typeface="Calibri"/>
              </a:rPr>
              <a:t> </a:t>
            </a:r>
            <a:r>
              <a:rPr sz="1100" spc="-10" dirty="0">
                <a:latin typeface="Calibri"/>
                <a:cs typeface="Calibri"/>
              </a:rPr>
              <a:t>assisting</a:t>
            </a:r>
            <a:r>
              <a:rPr sz="1100" spc="-50" dirty="0">
                <a:latin typeface="Calibri"/>
                <a:cs typeface="Calibri"/>
              </a:rPr>
              <a:t> </a:t>
            </a:r>
            <a:r>
              <a:rPr sz="1100" spc="-10" dirty="0">
                <a:latin typeface="Calibri"/>
                <a:cs typeface="Calibri"/>
              </a:rPr>
              <a:t>professional</a:t>
            </a:r>
            <a:r>
              <a:rPr sz="1100" spc="-45" dirty="0">
                <a:latin typeface="Calibri"/>
                <a:cs typeface="Calibri"/>
              </a:rPr>
              <a:t> </a:t>
            </a:r>
            <a:r>
              <a:rPr sz="1100" spc="-5" dirty="0">
                <a:latin typeface="Calibri"/>
                <a:cs typeface="Calibri"/>
              </a:rPr>
              <a:t>lecturers.</a:t>
            </a:r>
            <a:endParaRPr sz="1100" dirty="0">
              <a:latin typeface="Calibri"/>
              <a:cs typeface="Calibri"/>
            </a:endParaRPr>
          </a:p>
          <a:p>
            <a:pPr marL="260985" indent="-229235">
              <a:lnSpc>
                <a:spcPct val="100000"/>
              </a:lnSpc>
              <a:spcBef>
                <a:spcPts val="275"/>
              </a:spcBef>
              <a:buChar char="-"/>
              <a:tabLst>
                <a:tab pos="260985" algn="l"/>
                <a:tab pos="261620" algn="l"/>
              </a:tabLst>
            </a:pPr>
            <a:r>
              <a:rPr sz="1100" dirty="0">
                <a:latin typeface="Calibri"/>
                <a:cs typeface="Calibri"/>
              </a:rPr>
              <a:t>Teach</a:t>
            </a:r>
            <a:r>
              <a:rPr sz="1100" spc="-50" dirty="0">
                <a:latin typeface="Calibri"/>
                <a:cs typeface="Calibri"/>
              </a:rPr>
              <a:t> </a:t>
            </a:r>
            <a:r>
              <a:rPr sz="1100" dirty="0">
                <a:latin typeface="Calibri"/>
                <a:cs typeface="Calibri"/>
              </a:rPr>
              <a:t>them</a:t>
            </a:r>
            <a:r>
              <a:rPr sz="1100" spc="-35" dirty="0">
                <a:latin typeface="Calibri"/>
                <a:cs typeface="Calibri"/>
              </a:rPr>
              <a:t> </a:t>
            </a:r>
            <a:r>
              <a:rPr sz="1100" dirty="0">
                <a:latin typeface="Calibri"/>
                <a:cs typeface="Calibri"/>
              </a:rPr>
              <a:t>how</a:t>
            </a:r>
            <a:r>
              <a:rPr sz="1100" spc="-40" dirty="0">
                <a:latin typeface="Calibri"/>
                <a:cs typeface="Calibri"/>
              </a:rPr>
              <a:t> </a:t>
            </a:r>
            <a:r>
              <a:rPr sz="1100" dirty="0">
                <a:latin typeface="Calibri"/>
                <a:cs typeface="Calibri"/>
              </a:rPr>
              <a:t>to</a:t>
            </a:r>
            <a:r>
              <a:rPr sz="1100" spc="-30" dirty="0">
                <a:latin typeface="Calibri"/>
                <a:cs typeface="Calibri"/>
              </a:rPr>
              <a:t> </a:t>
            </a:r>
            <a:r>
              <a:rPr sz="1100" dirty="0">
                <a:latin typeface="Calibri"/>
                <a:cs typeface="Calibri"/>
              </a:rPr>
              <a:t>resolve</a:t>
            </a:r>
            <a:r>
              <a:rPr sz="1100" spc="-50" dirty="0">
                <a:latin typeface="Calibri"/>
                <a:cs typeface="Calibri"/>
              </a:rPr>
              <a:t> </a:t>
            </a:r>
            <a:r>
              <a:rPr sz="1100" spc="-5" dirty="0">
                <a:latin typeface="Calibri"/>
                <a:cs typeface="Calibri"/>
              </a:rPr>
              <a:t>software</a:t>
            </a:r>
            <a:r>
              <a:rPr sz="1100" spc="-40" dirty="0">
                <a:latin typeface="Calibri"/>
                <a:cs typeface="Calibri"/>
              </a:rPr>
              <a:t> </a:t>
            </a:r>
            <a:r>
              <a:rPr sz="1100" spc="-5" dirty="0">
                <a:latin typeface="Calibri"/>
                <a:cs typeface="Calibri"/>
              </a:rPr>
              <a:t>problem</a:t>
            </a:r>
            <a:r>
              <a:rPr sz="1100" spc="-40" dirty="0">
                <a:latin typeface="Calibri"/>
                <a:cs typeface="Calibri"/>
              </a:rPr>
              <a:t> </a:t>
            </a:r>
            <a:r>
              <a:rPr sz="1100" spc="-10" dirty="0">
                <a:latin typeface="Calibri"/>
                <a:cs typeface="Calibri"/>
              </a:rPr>
              <a:t>(programming).</a:t>
            </a:r>
            <a:endParaRPr sz="1100" dirty="0">
              <a:latin typeface="Calibri"/>
              <a:cs typeface="Calibri"/>
            </a:endParaRPr>
          </a:p>
          <a:p>
            <a:pPr marL="241300" indent="-229235">
              <a:lnSpc>
                <a:spcPct val="100000"/>
              </a:lnSpc>
              <a:spcBef>
                <a:spcPts val="625"/>
              </a:spcBef>
              <a:buFont typeface="Symbol"/>
              <a:buChar char=""/>
              <a:tabLst>
                <a:tab pos="241300" algn="l"/>
                <a:tab pos="241935" algn="l"/>
              </a:tabLst>
            </a:pPr>
            <a:r>
              <a:rPr sz="1100" b="1" spc="-5" dirty="0">
                <a:solidFill>
                  <a:srgbClr val="1F487C"/>
                </a:solidFill>
                <a:latin typeface="Arial"/>
                <a:cs typeface="Arial"/>
              </a:rPr>
              <a:t>Research</a:t>
            </a:r>
            <a:r>
              <a:rPr sz="1100" b="1" spc="-20" dirty="0">
                <a:solidFill>
                  <a:srgbClr val="1F487C"/>
                </a:solidFill>
                <a:latin typeface="Arial"/>
                <a:cs typeface="Arial"/>
              </a:rPr>
              <a:t> </a:t>
            </a:r>
            <a:r>
              <a:rPr sz="1100" b="1" spc="-5" dirty="0">
                <a:solidFill>
                  <a:srgbClr val="1F487C"/>
                </a:solidFill>
                <a:latin typeface="Arial"/>
                <a:cs typeface="Arial"/>
              </a:rPr>
              <a:t>Assistance</a:t>
            </a:r>
            <a:endParaRPr sz="1100" dirty="0">
              <a:latin typeface="Arial"/>
              <a:cs typeface="Arial"/>
            </a:endParaRPr>
          </a:p>
          <a:p>
            <a:pPr marL="241300" indent="-229235">
              <a:lnSpc>
                <a:spcPct val="100000"/>
              </a:lnSpc>
              <a:spcBef>
                <a:spcPts val="455"/>
              </a:spcBef>
              <a:buChar char="-"/>
              <a:tabLst>
                <a:tab pos="241300" algn="l"/>
                <a:tab pos="241935" algn="l"/>
              </a:tabLst>
            </a:pPr>
            <a:r>
              <a:rPr sz="1100" dirty="0">
                <a:latin typeface="Calibri"/>
                <a:cs typeface="Calibri"/>
              </a:rPr>
              <a:t>Develop</a:t>
            </a:r>
            <a:r>
              <a:rPr sz="1100" spc="-45" dirty="0">
                <a:latin typeface="Calibri"/>
                <a:cs typeface="Calibri"/>
              </a:rPr>
              <a:t> </a:t>
            </a:r>
            <a:r>
              <a:rPr sz="1100" dirty="0">
                <a:latin typeface="Calibri"/>
                <a:cs typeface="Calibri"/>
              </a:rPr>
              <a:t>an</a:t>
            </a:r>
            <a:r>
              <a:rPr sz="1100" spc="-10" dirty="0">
                <a:latin typeface="Calibri"/>
                <a:cs typeface="Calibri"/>
              </a:rPr>
              <a:t> </a:t>
            </a:r>
            <a:r>
              <a:rPr sz="1100" dirty="0">
                <a:latin typeface="Calibri"/>
                <a:cs typeface="Calibri"/>
              </a:rPr>
              <a:t>Augmented</a:t>
            </a:r>
            <a:r>
              <a:rPr sz="1100" spc="-35" dirty="0">
                <a:latin typeface="Calibri"/>
                <a:cs typeface="Calibri"/>
              </a:rPr>
              <a:t> </a:t>
            </a:r>
            <a:r>
              <a:rPr sz="1100" dirty="0">
                <a:latin typeface="Calibri"/>
                <a:cs typeface="Calibri"/>
              </a:rPr>
              <a:t>Reality</a:t>
            </a:r>
            <a:r>
              <a:rPr sz="1100" spc="-25" dirty="0">
                <a:latin typeface="Calibri"/>
                <a:cs typeface="Calibri"/>
              </a:rPr>
              <a:t> </a:t>
            </a:r>
            <a:r>
              <a:rPr sz="1100" spc="-5" dirty="0">
                <a:latin typeface="Calibri"/>
                <a:cs typeface="Calibri"/>
              </a:rPr>
              <a:t>(AR)</a:t>
            </a:r>
            <a:r>
              <a:rPr sz="1100" dirty="0">
                <a:latin typeface="Calibri"/>
                <a:cs typeface="Calibri"/>
              </a:rPr>
              <a:t> platform</a:t>
            </a:r>
            <a:r>
              <a:rPr sz="1100" spc="-35" dirty="0">
                <a:latin typeface="Calibri"/>
                <a:cs typeface="Calibri"/>
              </a:rPr>
              <a:t> </a:t>
            </a:r>
            <a:r>
              <a:rPr sz="1100" dirty="0">
                <a:latin typeface="Calibri"/>
                <a:cs typeface="Calibri"/>
              </a:rPr>
              <a:t>in</a:t>
            </a:r>
            <a:r>
              <a:rPr sz="1100" spc="-15" dirty="0">
                <a:latin typeface="Calibri"/>
                <a:cs typeface="Calibri"/>
              </a:rPr>
              <a:t> </a:t>
            </a:r>
            <a:r>
              <a:rPr sz="1100" dirty="0">
                <a:latin typeface="Calibri"/>
                <a:cs typeface="Calibri"/>
              </a:rPr>
              <a:t>marine</a:t>
            </a:r>
            <a:r>
              <a:rPr sz="1100" spc="-15" dirty="0">
                <a:latin typeface="Calibri"/>
                <a:cs typeface="Calibri"/>
              </a:rPr>
              <a:t> </a:t>
            </a:r>
            <a:r>
              <a:rPr sz="1100" dirty="0">
                <a:latin typeface="Calibri"/>
                <a:cs typeface="Calibri"/>
              </a:rPr>
              <a:t>sector</a:t>
            </a:r>
          </a:p>
          <a:p>
            <a:pPr marL="241300" indent="-229235">
              <a:lnSpc>
                <a:spcPct val="100000"/>
              </a:lnSpc>
              <a:spcBef>
                <a:spcPts val="505"/>
              </a:spcBef>
              <a:buChar char="-"/>
              <a:tabLst>
                <a:tab pos="241300" algn="l"/>
                <a:tab pos="241935" algn="l"/>
              </a:tabLst>
            </a:pPr>
            <a:r>
              <a:rPr sz="1100" dirty="0">
                <a:latin typeface="Calibri"/>
                <a:cs typeface="Calibri"/>
              </a:rPr>
              <a:t>Develop</a:t>
            </a:r>
            <a:r>
              <a:rPr sz="1100" spc="-40" dirty="0">
                <a:latin typeface="Calibri"/>
                <a:cs typeface="Calibri"/>
              </a:rPr>
              <a:t> </a:t>
            </a:r>
            <a:r>
              <a:rPr sz="1100" spc="-5" dirty="0">
                <a:latin typeface="Calibri"/>
                <a:cs typeface="Calibri"/>
              </a:rPr>
              <a:t>autonomous</a:t>
            </a:r>
            <a:r>
              <a:rPr sz="1100" spc="-35" dirty="0">
                <a:latin typeface="Calibri"/>
                <a:cs typeface="Calibri"/>
              </a:rPr>
              <a:t> </a:t>
            </a:r>
            <a:r>
              <a:rPr sz="1100" dirty="0">
                <a:latin typeface="Calibri"/>
                <a:cs typeface="Calibri"/>
              </a:rPr>
              <a:t>UGV</a:t>
            </a:r>
            <a:r>
              <a:rPr sz="1100" spc="-15" dirty="0">
                <a:latin typeface="Calibri"/>
                <a:cs typeface="Calibri"/>
              </a:rPr>
              <a:t> </a:t>
            </a:r>
            <a:r>
              <a:rPr sz="1100" spc="-5" dirty="0">
                <a:latin typeface="Calibri"/>
                <a:cs typeface="Calibri"/>
              </a:rPr>
              <a:t>using</a:t>
            </a:r>
            <a:r>
              <a:rPr sz="1100" spc="-15" dirty="0">
                <a:latin typeface="Calibri"/>
                <a:cs typeface="Calibri"/>
              </a:rPr>
              <a:t> </a:t>
            </a:r>
            <a:r>
              <a:rPr sz="1100" dirty="0">
                <a:latin typeface="Calibri"/>
                <a:cs typeface="Calibri"/>
              </a:rPr>
              <a:t>ROS</a:t>
            </a:r>
            <a:r>
              <a:rPr sz="1100" spc="-15" dirty="0">
                <a:latin typeface="Calibri"/>
                <a:cs typeface="Calibri"/>
              </a:rPr>
              <a:t> </a:t>
            </a:r>
            <a:r>
              <a:rPr sz="1100" dirty="0">
                <a:latin typeface="Calibri"/>
                <a:cs typeface="Calibri"/>
              </a:rPr>
              <a:t>environment</a:t>
            </a:r>
          </a:p>
          <a:p>
            <a:pPr marL="241300" indent="-229235">
              <a:lnSpc>
                <a:spcPct val="100000"/>
              </a:lnSpc>
              <a:spcBef>
                <a:spcPts val="540"/>
              </a:spcBef>
              <a:buFont typeface="Symbol"/>
              <a:buChar char=""/>
              <a:tabLst>
                <a:tab pos="241300" algn="l"/>
                <a:tab pos="241935" algn="l"/>
              </a:tabLst>
            </a:pPr>
            <a:r>
              <a:rPr sz="1100" b="1" spc="-5" dirty="0">
                <a:solidFill>
                  <a:srgbClr val="1F487C"/>
                </a:solidFill>
                <a:latin typeface="Arial"/>
                <a:cs typeface="Arial"/>
              </a:rPr>
              <a:t>Arduino</a:t>
            </a:r>
            <a:r>
              <a:rPr sz="1100" b="1" spc="20" dirty="0">
                <a:solidFill>
                  <a:srgbClr val="1F487C"/>
                </a:solidFill>
                <a:latin typeface="Arial"/>
                <a:cs typeface="Arial"/>
              </a:rPr>
              <a:t> </a:t>
            </a:r>
            <a:r>
              <a:rPr sz="1100" b="1" spc="-5" dirty="0">
                <a:solidFill>
                  <a:srgbClr val="1F487C"/>
                </a:solidFill>
                <a:latin typeface="Arial"/>
                <a:cs typeface="Arial"/>
              </a:rPr>
              <a:t>Class</a:t>
            </a:r>
            <a:r>
              <a:rPr sz="1100" b="1" spc="-15" dirty="0">
                <a:solidFill>
                  <a:srgbClr val="1F487C"/>
                </a:solidFill>
                <a:latin typeface="Arial"/>
                <a:cs typeface="Arial"/>
              </a:rPr>
              <a:t> </a:t>
            </a:r>
            <a:r>
              <a:rPr sz="1100" b="1" dirty="0">
                <a:solidFill>
                  <a:srgbClr val="1F487C"/>
                </a:solidFill>
                <a:latin typeface="Arial"/>
                <a:cs typeface="Arial"/>
              </a:rPr>
              <a:t>(Hardware</a:t>
            </a:r>
            <a:r>
              <a:rPr sz="1100" b="1" spc="-50" dirty="0">
                <a:solidFill>
                  <a:srgbClr val="1F487C"/>
                </a:solidFill>
                <a:latin typeface="Arial"/>
                <a:cs typeface="Arial"/>
              </a:rPr>
              <a:t> </a:t>
            </a:r>
            <a:r>
              <a:rPr sz="1100" b="1" dirty="0">
                <a:solidFill>
                  <a:srgbClr val="1F487C"/>
                </a:solidFill>
                <a:latin typeface="Arial"/>
                <a:cs typeface="Arial"/>
              </a:rPr>
              <a:t>and</a:t>
            </a:r>
            <a:r>
              <a:rPr sz="1100" b="1" spc="-15" dirty="0">
                <a:solidFill>
                  <a:srgbClr val="1F487C"/>
                </a:solidFill>
                <a:latin typeface="Arial"/>
                <a:cs typeface="Arial"/>
              </a:rPr>
              <a:t> </a:t>
            </a:r>
            <a:r>
              <a:rPr sz="1100" b="1" dirty="0">
                <a:solidFill>
                  <a:srgbClr val="1F487C"/>
                </a:solidFill>
                <a:latin typeface="Arial"/>
                <a:cs typeface="Arial"/>
              </a:rPr>
              <a:t>Software)</a:t>
            </a:r>
            <a:endParaRPr sz="1100" dirty="0">
              <a:latin typeface="Arial"/>
              <a:cs typeface="Arial"/>
            </a:endParaRPr>
          </a:p>
          <a:p>
            <a:pPr marL="248920" indent="-236854">
              <a:lnSpc>
                <a:spcPct val="100000"/>
              </a:lnSpc>
              <a:spcBef>
                <a:spcPts val="459"/>
              </a:spcBef>
              <a:buChar char="-"/>
              <a:tabLst>
                <a:tab pos="248920" algn="l"/>
                <a:tab pos="249554" algn="l"/>
              </a:tabLst>
            </a:pPr>
            <a:r>
              <a:rPr sz="1100" dirty="0">
                <a:latin typeface="Calibri"/>
                <a:cs typeface="Calibri"/>
              </a:rPr>
              <a:t>Provide</a:t>
            </a:r>
            <a:r>
              <a:rPr sz="1100" spc="-25" dirty="0">
                <a:latin typeface="Calibri"/>
                <a:cs typeface="Calibri"/>
              </a:rPr>
              <a:t> </a:t>
            </a:r>
            <a:r>
              <a:rPr sz="1100" dirty="0">
                <a:latin typeface="Calibri"/>
                <a:cs typeface="Calibri"/>
              </a:rPr>
              <a:t>personal</a:t>
            </a:r>
            <a:r>
              <a:rPr sz="1100" spc="-15" dirty="0">
                <a:latin typeface="Calibri"/>
                <a:cs typeface="Calibri"/>
              </a:rPr>
              <a:t> </a:t>
            </a:r>
            <a:r>
              <a:rPr sz="1100" spc="-5" dirty="0">
                <a:latin typeface="Calibri"/>
                <a:cs typeface="Calibri"/>
              </a:rPr>
              <a:t>programming</a:t>
            </a:r>
            <a:r>
              <a:rPr sz="1100" spc="-30" dirty="0">
                <a:latin typeface="Calibri"/>
                <a:cs typeface="Calibri"/>
              </a:rPr>
              <a:t> </a:t>
            </a:r>
            <a:r>
              <a:rPr sz="1100" dirty="0">
                <a:latin typeface="Calibri"/>
                <a:cs typeface="Calibri"/>
              </a:rPr>
              <a:t>class</a:t>
            </a:r>
            <a:r>
              <a:rPr sz="1100" spc="-30" dirty="0">
                <a:latin typeface="Calibri"/>
                <a:cs typeface="Calibri"/>
              </a:rPr>
              <a:t> </a:t>
            </a:r>
            <a:r>
              <a:rPr sz="1100" spc="-5" dirty="0">
                <a:latin typeface="Calibri"/>
                <a:cs typeface="Calibri"/>
              </a:rPr>
              <a:t>using Arduino</a:t>
            </a:r>
            <a:r>
              <a:rPr sz="1100" spc="5" dirty="0">
                <a:latin typeface="Calibri"/>
                <a:cs typeface="Calibri"/>
              </a:rPr>
              <a:t> </a:t>
            </a:r>
            <a:r>
              <a:rPr sz="1100" spc="-5" dirty="0">
                <a:latin typeface="Calibri"/>
                <a:cs typeface="Calibri"/>
              </a:rPr>
              <a:t>for</a:t>
            </a:r>
            <a:r>
              <a:rPr sz="1100" dirty="0">
                <a:latin typeface="Calibri"/>
                <a:cs typeface="Calibri"/>
              </a:rPr>
              <a:t> University</a:t>
            </a:r>
            <a:r>
              <a:rPr sz="1100" spc="-25" dirty="0">
                <a:latin typeface="Calibri"/>
                <a:cs typeface="Calibri"/>
              </a:rPr>
              <a:t> </a:t>
            </a:r>
            <a:r>
              <a:rPr sz="1100" spc="-5" dirty="0">
                <a:latin typeface="Calibri"/>
                <a:cs typeface="Calibri"/>
              </a:rPr>
              <a:t>students.</a:t>
            </a:r>
            <a:endParaRPr sz="1100" dirty="0">
              <a:latin typeface="Calibri"/>
              <a:cs typeface="Calibri"/>
            </a:endParaRPr>
          </a:p>
          <a:p>
            <a:pPr marL="241300" marR="20955" indent="-229235">
              <a:lnSpc>
                <a:spcPct val="100899"/>
              </a:lnSpc>
              <a:spcBef>
                <a:spcPts val="490"/>
              </a:spcBef>
              <a:buChar char="-"/>
              <a:tabLst>
                <a:tab pos="241300" algn="l"/>
                <a:tab pos="241935" algn="l"/>
              </a:tabLst>
            </a:pPr>
            <a:r>
              <a:rPr sz="1100" dirty="0">
                <a:latin typeface="Calibri"/>
                <a:cs typeface="Calibri"/>
              </a:rPr>
              <a:t>Provide</a:t>
            </a:r>
            <a:r>
              <a:rPr sz="1100" spc="-30" dirty="0">
                <a:latin typeface="Calibri"/>
                <a:cs typeface="Calibri"/>
              </a:rPr>
              <a:t> </a:t>
            </a:r>
            <a:r>
              <a:rPr sz="1100" dirty="0">
                <a:latin typeface="Calibri"/>
                <a:cs typeface="Calibri"/>
              </a:rPr>
              <a:t>basic</a:t>
            </a:r>
            <a:r>
              <a:rPr sz="1100" spc="-25" dirty="0">
                <a:latin typeface="Calibri"/>
                <a:cs typeface="Calibri"/>
              </a:rPr>
              <a:t> </a:t>
            </a:r>
            <a:r>
              <a:rPr sz="1100" dirty="0">
                <a:latin typeface="Calibri"/>
                <a:cs typeface="Calibri"/>
              </a:rPr>
              <a:t>and advance</a:t>
            </a:r>
            <a:r>
              <a:rPr sz="1100" spc="-15" dirty="0">
                <a:latin typeface="Calibri"/>
                <a:cs typeface="Calibri"/>
              </a:rPr>
              <a:t> </a:t>
            </a:r>
            <a:r>
              <a:rPr sz="1100" spc="-5" dirty="0">
                <a:latin typeface="Calibri"/>
                <a:cs typeface="Calibri"/>
              </a:rPr>
              <a:t>Arduino training</a:t>
            </a:r>
            <a:r>
              <a:rPr sz="1100" spc="-20" dirty="0">
                <a:latin typeface="Calibri"/>
                <a:cs typeface="Calibri"/>
              </a:rPr>
              <a:t> </a:t>
            </a:r>
            <a:r>
              <a:rPr sz="1100" dirty="0">
                <a:latin typeface="Calibri"/>
                <a:cs typeface="Calibri"/>
              </a:rPr>
              <a:t>to</a:t>
            </a:r>
            <a:r>
              <a:rPr sz="1100" spc="-15" dirty="0">
                <a:latin typeface="Calibri"/>
                <a:cs typeface="Calibri"/>
              </a:rPr>
              <a:t> </a:t>
            </a:r>
            <a:r>
              <a:rPr sz="1100" dirty="0">
                <a:latin typeface="Calibri"/>
                <a:cs typeface="Calibri"/>
              </a:rPr>
              <a:t>the</a:t>
            </a:r>
            <a:r>
              <a:rPr sz="1100" spc="-5" dirty="0">
                <a:latin typeface="Calibri"/>
                <a:cs typeface="Calibri"/>
              </a:rPr>
              <a:t> high</a:t>
            </a:r>
            <a:r>
              <a:rPr sz="1100" spc="-15" dirty="0">
                <a:latin typeface="Calibri"/>
                <a:cs typeface="Calibri"/>
              </a:rPr>
              <a:t> </a:t>
            </a:r>
            <a:r>
              <a:rPr sz="1100" dirty="0">
                <a:latin typeface="Calibri"/>
                <a:cs typeface="Calibri"/>
              </a:rPr>
              <a:t>school,</a:t>
            </a:r>
            <a:r>
              <a:rPr sz="1100" spc="-45" dirty="0">
                <a:latin typeface="Calibri"/>
                <a:cs typeface="Calibri"/>
              </a:rPr>
              <a:t> </a:t>
            </a:r>
            <a:r>
              <a:rPr sz="1100" dirty="0">
                <a:latin typeface="Calibri"/>
                <a:cs typeface="Calibri"/>
              </a:rPr>
              <a:t>bachelor</a:t>
            </a:r>
            <a:r>
              <a:rPr sz="1100" spc="-25" dirty="0">
                <a:latin typeface="Calibri"/>
                <a:cs typeface="Calibri"/>
              </a:rPr>
              <a:t> </a:t>
            </a:r>
            <a:r>
              <a:rPr sz="1100" dirty="0">
                <a:latin typeface="Calibri"/>
                <a:cs typeface="Calibri"/>
              </a:rPr>
              <a:t>and </a:t>
            </a:r>
            <a:r>
              <a:rPr sz="1100" spc="-235" dirty="0">
                <a:latin typeface="Calibri"/>
                <a:cs typeface="Calibri"/>
              </a:rPr>
              <a:t> </a:t>
            </a:r>
            <a:r>
              <a:rPr sz="1100" spc="-5" dirty="0">
                <a:latin typeface="Calibri"/>
                <a:cs typeface="Calibri"/>
              </a:rPr>
              <a:t>foundation</a:t>
            </a:r>
            <a:r>
              <a:rPr sz="1100" spc="-45" dirty="0">
                <a:latin typeface="Calibri"/>
                <a:cs typeface="Calibri"/>
              </a:rPr>
              <a:t> </a:t>
            </a:r>
            <a:r>
              <a:rPr sz="1100" spc="-5" dirty="0">
                <a:latin typeface="Calibri"/>
                <a:cs typeface="Calibri"/>
              </a:rPr>
              <a:t>students.</a:t>
            </a:r>
            <a:endParaRPr sz="1100" dirty="0">
              <a:latin typeface="Calibri"/>
              <a:cs typeface="Calibri"/>
            </a:endParaRPr>
          </a:p>
          <a:p>
            <a:pPr marL="241300" indent="-229235">
              <a:lnSpc>
                <a:spcPct val="100000"/>
              </a:lnSpc>
              <a:spcBef>
                <a:spcPts val="530"/>
              </a:spcBef>
              <a:buFont typeface="Symbol"/>
              <a:buChar char=""/>
              <a:tabLst>
                <a:tab pos="241300" algn="l"/>
                <a:tab pos="241935" algn="l"/>
              </a:tabLst>
            </a:pPr>
            <a:r>
              <a:rPr sz="1100" b="1" spc="-5" dirty="0">
                <a:solidFill>
                  <a:srgbClr val="1F487C"/>
                </a:solidFill>
                <a:latin typeface="Arial"/>
                <a:cs typeface="Arial"/>
              </a:rPr>
              <a:t>TVET</a:t>
            </a:r>
            <a:r>
              <a:rPr sz="1100" b="1" spc="5" dirty="0">
                <a:solidFill>
                  <a:srgbClr val="1F487C"/>
                </a:solidFill>
                <a:latin typeface="Arial"/>
                <a:cs typeface="Arial"/>
              </a:rPr>
              <a:t> </a:t>
            </a:r>
            <a:r>
              <a:rPr sz="1100" b="1" dirty="0">
                <a:solidFill>
                  <a:srgbClr val="1F487C"/>
                </a:solidFill>
                <a:latin typeface="Arial"/>
                <a:cs typeface="Arial"/>
              </a:rPr>
              <a:t>IOT</a:t>
            </a:r>
            <a:r>
              <a:rPr sz="1100" b="1" spc="-40" dirty="0">
                <a:solidFill>
                  <a:srgbClr val="1F487C"/>
                </a:solidFill>
                <a:latin typeface="Arial"/>
                <a:cs typeface="Arial"/>
              </a:rPr>
              <a:t> </a:t>
            </a:r>
            <a:r>
              <a:rPr sz="1100" b="1" dirty="0">
                <a:solidFill>
                  <a:srgbClr val="1F487C"/>
                </a:solidFill>
                <a:latin typeface="Arial"/>
                <a:cs typeface="Arial"/>
              </a:rPr>
              <a:t>4.0</a:t>
            </a:r>
            <a:r>
              <a:rPr sz="1100" b="1" spc="-10" dirty="0">
                <a:solidFill>
                  <a:srgbClr val="1F487C"/>
                </a:solidFill>
                <a:latin typeface="Arial"/>
                <a:cs typeface="Arial"/>
              </a:rPr>
              <a:t> </a:t>
            </a:r>
            <a:r>
              <a:rPr sz="1100" b="1" dirty="0">
                <a:solidFill>
                  <a:srgbClr val="1F487C"/>
                </a:solidFill>
                <a:latin typeface="Arial"/>
                <a:cs typeface="Arial"/>
              </a:rPr>
              <a:t>(24/2/2020)</a:t>
            </a:r>
            <a:r>
              <a:rPr sz="1100" b="1" spc="-50" dirty="0">
                <a:solidFill>
                  <a:srgbClr val="1F487C"/>
                </a:solidFill>
                <a:latin typeface="Arial"/>
                <a:cs typeface="Arial"/>
              </a:rPr>
              <a:t> </a:t>
            </a:r>
            <a:r>
              <a:rPr sz="1100" b="1" dirty="0">
                <a:solidFill>
                  <a:srgbClr val="1F487C"/>
                </a:solidFill>
                <a:latin typeface="Arial"/>
                <a:cs typeface="Arial"/>
              </a:rPr>
              <a:t>–</a:t>
            </a:r>
            <a:r>
              <a:rPr sz="1100" b="1" spc="-10" dirty="0">
                <a:solidFill>
                  <a:srgbClr val="1F487C"/>
                </a:solidFill>
                <a:latin typeface="Arial"/>
                <a:cs typeface="Arial"/>
              </a:rPr>
              <a:t> </a:t>
            </a:r>
            <a:r>
              <a:rPr sz="1100" b="1" spc="-5" dirty="0">
                <a:solidFill>
                  <a:srgbClr val="1F487C"/>
                </a:solidFill>
                <a:latin typeface="Arial"/>
                <a:cs typeface="Arial"/>
              </a:rPr>
              <a:t>UiTM</a:t>
            </a:r>
            <a:r>
              <a:rPr sz="1100" b="1" spc="-10" dirty="0">
                <a:solidFill>
                  <a:srgbClr val="1F487C"/>
                </a:solidFill>
                <a:latin typeface="Arial"/>
                <a:cs typeface="Arial"/>
              </a:rPr>
              <a:t> </a:t>
            </a:r>
            <a:r>
              <a:rPr sz="1100" b="1" dirty="0">
                <a:solidFill>
                  <a:srgbClr val="1F487C"/>
                </a:solidFill>
                <a:latin typeface="Arial"/>
                <a:cs typeface="Arial"/>
              </a:rPr>
              <a:t>smart</a:t>
            </a:r>
            <a:r>
              <a:rPr sz="1100" b="1" spc="-35" dirty="0">
                <a:solidFill>
                  <a:srgbClr val="1F487C"/>
                </a:solidFill>
                <a:latin typeface="Arial"/>
                <a:cs typeface="Arial"/>
              </a:rPr>
              <a:t> </a:t>
            </a:r>
            <a:r>
              <a:rPr sz="1100" b="1" dirty="0">
                <a:solidFill>
                  <a:srgbClr val="1F487C"/>
                </a:solidFill>
                <a:latin typeface="Arial"/>
                <a:cs typeface="Arial"/>
              </a:rPr>
              <a:t>classroom</a:t>
            </a:r>
            <a:endParaRPr sz="1100" dirty="0">
              <a:latin typeface="Arial"/>
              <a:cs typeface="Arial"/>
            </a:endParaRPr>
          </a:p>
          <a:p>
            <a:pPr marL="260985" marR="5080" indent="-229235">
              <a:lnSpc>
                <a:spcPct val="100899"/>
              </a:lnSpc>
              <a:spcBef>
                <a:spcPts val="45"/>
              </a:spcBef>
              <a:tabLst>
                <a:tab pos="260985" algn="l"/>
              </a:tabLst>
            </a:pPr>
            <a:r>
              <a:rPr sz="1100" dirty="0">
                <a:latin typeface="Calibri"/>
                <a:cs typeface="Calibri"/>
              </a:rPr>
              <a:t>-	</a:t>
            </a:r>
            <a:r>
              <a:rPr sz="1100" spc="-5" dirty="0">
                <a:latin typeface="Calibri"/>
                <a:cs typeface="Calibri"/>
              </a:rPr>
              <a:t>Provide</a:t>
            </a:r>
            <a:r>
              <a:rPr sz="1100" spc="20" dirty="0">
                <a:latin typeface="Calibri"/>
                <a:cs typeface="Calibri"/>
              </a:rPr>
              <a:t> </a:t>
            </a:r>
            <a:r>
              <a:rPr sz="1100" spc="-5" dirty="0">
                <a:latin typeface="Calibri"/>
                <a:cs typeface="Calibri"/>
              </a:rPr>
              <a:t>professional</a:t>
            </a:r>
            <a:r>
              <a:rPr sz="1100" spc="10" dirty="0">
                <a:latin typeface="Calibri"/>
                <a:cs typeface="Calibri"/>
              </a:rPr>
              <a:t> </a:t>
            </a:r>
            <a:r>
              <a:rPr sz="1100" spc="-5" dirty="0">
                <a:latin typeface="Calibri"/>
                <a:cs typeface="Calibri"/>
              </a:rPr>
              <a:t>programming</a:t>
            </a:r>
            <a:r>
              <a:rPr sz="1100" dirty="0">
                <a:latin typeface="Calibri"/>
                <a:cs typeface="Calibri"/>
              </a:rPr>
              <a:t> </a:t>
            </a:r>
            <a:r>
              <a:rPr sz="1100" spc="-5" dirty="0">
                <a:latin typeface="Calibri"/>
                <a:cs typeface="Calibri"/>
              </a:rPr>
              <a:t>tutoring</a:t>
            </a:r>
            <a:r>
              <a:rPr sz="1100" spc="10" dirty="0">
                <a:latin typeface="Calibri"/>
                <a:cs typeface="Calibri"/>
              </a:rPr>
              <a:t> </a:t>
            </a:r>
            <a:r>
              <a:rPr sz="1100" spc="-10" dirty="0">
                <a:latin typeface="Calibri"/>
                <a:cs typeface="Calibri"/>
              </a:rPr>
              <a:t>in</a:t>
            </a:r>
            <a:r>
              <a:rPr sz="1100" spc="10" dirty="0">
                <a:latin typeface="Calibri"/>
                <a:cs typeface="Calibri"/>
              </a:rPr>
              <a:t> </a:t>
            </a:r>
            <a:r>
              <a:rPr sz="1100" spc="-5" dirty="0">
                <a:latin typeface="Calibri"/>
                <a:cs typeface="Calibri"/>
              </a:rPr>
              <a:t>Industrial</a:t>
            </a:r>
            <a:r>
              <a:rPr sz="1100" spc="15" dirty="0">
                <a:latin typeface="Calibri"/>
                <a:cs typeface="Calibri"/>
              </a:rPr>
              <a:t> </a:t>
            </a:r>
            <a:r>
              <a:rPr sz="1100" spc="-5" dirty="0">
                <a:latin typeface="Calibri"/>
                <a:cs typeface="Calibri"/>
              </a:rPr>
              <a:t>Revolutions</a:t>
            </a:r>
            <a:r>
              <a:rPr sz="1100" spc="15" dirty="0">
                <a:latin typeface="Calibri"/>
                <a:cs typeface="Calibri"/>
              </a:rPr>
              <a:t> </a:t>
            </a:r>
            <a:r>
              <a:rPr sz="1100" spc="-5" dirty="0">
                <a:latin typeface="Calibri"/>
                <a:cs typeface="Calibri"/>
              </a:rPr>
              <a:t>(IR</a:t>
            </a:r>
            <a:r>
              <a:rPr sz="1100" spc="5" dirty="0">
                <a:latin typeface="Calibri"/>
                <a:cs typeface="Calibri"/>
              </a:rPr>
              <a:t> </a:t>
            </a:r>
            <a:r>
              <a:rPr sz="1100" dirty="0">
                <a:latin typeface="Calibri"/>
                <a:cs typeface="Calibri"/>
              </a:rPr>
              <a:t>4.0) </a:t>
            </a:r>
            <a:r>
              <a:rPr sz="1100" spc="-235" dirty="0">
                <a:latin typeface="Calibri"/>
                <a:cs typeface="Calibri"/>
              </a:rPr>
              <a:t> </a:t>
            </a:r>
            <a:r>
              <a:rPr sz="1100" dirty="0">
                <a:latin typeface="Calibri"/>
                <a:cs typeface="Calibri"/>
              </a:rPr>
              <a:t>to</a:t>
            </a:r>
            <a:r>
              <a:rPr sz="1100" spc="-20" dirty="0">
                <a:latin typeface="Calibri"/>
                <a:cs typeface="Calibri"/>
              </a:rPr>
              <a:t> </a:t>
            </a:r>
            <a:r>
              <a:rPr sz="1100" dirty="0">
                <a:latin typeface="Calibri"/>
                <a:cs typeface="Calibri"/>
              </a:rPr>
              <a:t>the</a:t>
            </a:r>
            <a:r>
              <a:rPr sz="1100" spc="-10" dirty="0">
                <a:latin typeface="Calibri"/>
                <a:cs typeface="Calibri"/>
              </a:rPr>
              <a:t> </a:t>
            </a:r>
            <a:r>
              <a:rPr sz="1100" spc="-5" dirty="0">
                <a:latin typeface="Calibri"/>
                <a:cs typeface="Calibri"/>
              </a:rPr>
              <a:t>senior</a:t>
            </a:r>
            <a:r>
              <a:rPr sz="1100" spc="-20" dirty="0">
                <a:latin typeface="Calibri"/>
                <a:cs typeface="Calibri"/>
              </a:rPr>
              <a:t> </a:t>
            </a:r>
            <a:r>
              <a:rPr sz="1100" dirty="0">
                <a:latin typeface="Calibri"/>
                <a:cs typeface="Calibri"/>
              </a:rPr>
              <a:t>lecturers.</a:t>
            </a:r>
          </a:p>
        </p:txBody>
      </p:sp>
      <p:grpSp>
        <p:nvGrpSpPr>
          <p:cNvPr id="122" name="Group 121">
            <a:extLst>
              <a:ext uri="{FF2B5EF4-FFF2-40B4-BE49-F238E27FC236}">
                <a16:creationId xmlns:a16="http://schemas.microsoft.com/office/drawing/2014/main" id="{80D38175-C31F-2CEF-A951-9087F1684DB7}"/>
              </a:ext>
            </a:extLst>
          </p:cNvPr>
          <p:cNvGrpSpPr/>
          <p:nvPr/>
        </p:nvGrpSpPr>
        <p:grpSpPr>
          <a:xfrm>
            <a:off x="2812880" y="3749675"/>
            <a:ext cx="3160777" cy="385166"/>
            <a:chOff x="2804286" y="4124349"/>
            <a:chExt cx="3160777" cy="385166"/>
          </a:xfrm>
        </p:grpSpPr>
        <p:sp>
          <p:nvSpPr>
            <p:cNvPr id="71" name="object 71"/>
            <p:cNvSpPr txBox="1"/>
            <p:nvPr/>
          </p:nvSpPr>
          <p:spPr>
            <a:xfrm>
              <a:off x="2804286" y="4124349"/>
              <a:ext cx="1867535" cy="379095"/>
            </a:xfrm>
            <a:prstGeom prst="rect">
              <a:avLst/>
            </a:prstGeom>
          </p:spPr>
          <p:txBody>
            <a:bodyPr vert="horz" wrap="square" lIns="0" tIns="12065" rIns="0" bIns="0" rtlCol="0">
              <a:spAutoFit/>
            </a:bodyPr>
            <a:lstStyle/>
            <a:p>
              <a:pPr marL="12700" marR="5080">
                <a:lnSpc>
                  <a:spcPct val="110500"/>
                </a:lnSpc>
                <a:spcBef>
                  <a:spcPts val="95"/>
                </a:spcBef>
              </a:pPr>
              <a:r>
                <a:rPr sz="1050" b="1" spc="5" dirty="0">
                  <a:latin typeface="Arial"/>
                  <a:cs typeface="Arial"/>
                </a:rPr>
                <a:t>S</a:t>
              </a:r>
              <a:r>
                <a:rPr sz="1050" b="1" dirty="0">
                  <a:latin typeface="Arial"/>
                  <a:cs typeface="Arial"/>
                </a:rPr>
                <a:t>port</a:t>
              </a:r>
              <a:r>
                <a:rPr sz="1050" b="1" spc="-35" dirty="0">
                  <a:latin typeface="Arial"/>
                  <a:cs typeface="Arial"/>
                </a:rPr>
                <a:t> </a:t>
              </a:r>
              <a:r>
                <a:rPr sz="1050" b="1" spc="5" dirty="0">
                  <a:latin typeface="Arial"/>
                  <a:cs typeface="Arial"/>
                </a:rPr>
                <a:t>E</a:t>
              </a:r>
              <a:r>
                <a:rPr sz="1050" b="1" dirty="0">
                  <a:latin typeface="Arial"/>
                  <a:cs typeface="Arial"/>
                </a:rPr>
                <a:t>ng</a:t>
              </a:r>
              <a:r>
                <a:rPr sz="1050" b="1" spc="-10" dirty="0">
                  <a:latin typeface="Arial"/>
                  <a:cs typeface="Arial"/>
                </a:rPr>
                <a:t>i</a:t>
              </a:r>
              <a:r>
                <a:rPr sz="1050" b="1" dirty="0">
                  <a:latin typeface="Arial"/>
                  <a:cs typeface="Arial"/>
                </a:rPr>
                <a:t>neer</a:t>
              </a:r>
              <a:r>
                <a:rPr sz="1050" b="1" spc="-10" dirty="0">
                  <a:latin typeface="Arial"/>
                  <a:cs typeface="Arial"/>
                </a:rPr>
                <a:t>in</a:t>
              </a:r>
              <a:r>
                <a:rPr sz="1050" b="1" dirty="0">
                  <a:latin typeface="Arial"/>
                  <a:cs typeface="Arial"/>
                </a:rPr>
                <a:t>g</a:t>
              </a:r>
              <a:r>
                <a:rPr sz="1050" b="1" spc="-70" dirty="0">
                  <a:latin typeface="Arial"/>
                  <a:cs typeface="Arial"/>
                </a:rPr>
                <a:t> </a:t>
              </a:r>
              <a:r>
                <a:rPr sz="1050" b="1" dirty="0">
                  <a:latin typeface="Arial"/>
                  <a:cs typeface="Arial"/>
                </a:rPr>
                <a:t>&amp;</a:t>
              </a:r>
              <a:r>
                <a:rPr sz="1050" b="1" spc="-85" dirty="0">
                  <a:latin typeface="Arial"/>
                  <a:cs typeface="Arial"/>
                </a:rPr>
                <a:t> </a:t>
              </a:r>
              <a:r>
                <a:rPr sz="1050" b="1" spc="-35" dirty="0">
                  <a:latin typeface="Arial"/>
                  <a:cs typeface="Arial"/>
                </a:rPr>
                <a:t>A</a:t>
              </a:r>
              <a:r>
                <a:rPr sz="1050" b="1" dirty="0">
                  <a:latin typeface="Arial"/>
                  <a:cs typeface="Arial"/>
                </a:rPr>
                <a:t>r</a:t>
              </a:r>
              <a:r>
                <a:rPr sz="1050" b="1" spc="-10" dirty="0">
                  <a:latin typeface="Arial"/>
                  <a:cs typeface="Arial"/>
                </a:rPr>
                <a:t>ti</a:t>
              </a:r>
              <a:r>
                <a:rPr sz="1050" b="1" spc="-5" dirty="0">
                  <a:latin typeface="Arial"/>
                  <a:cs typeface="Arial"/>
                </a:rPr>
                <a:t>f</a:t>
              </a:r>
              <a:r>
                <a:rPr sz="1050" b="1" spc="-10" dirty="0">
                  <a:latin typeface="Arial"/>
                  <a:cs typeface="Arial"/>
                </a:rPr>
                <a:t>i</a:t>
              </a:r>
              <a:r>
                <a:rPr sz="1050" b="1" dirty="0">
                  <a:latin typeface="Arial"/>
                  <a:cs typeface="Arial"/>
                </a:rPr>
                <a:t>c</a:t>
              </a:r>
              <a:r>
                <a:rPr sz="1050" b="1" spc="-5" dirty="0">
                  <a:latin typeface="Arial"/>
                  <a:cs typeface="Arial"/>
                </a:rPr>
                <a:t>i</a:t>
              </a:r>
              <a:r>
                <a:rPr sz="1050" b="1" dirty="0">
                  <a:latin typeface="Arial"/>
                  <a:cs typeface="Arial"/>
                </a:rPr>
                <a:t>al  </a:t>
              </a:r>
              <a:r>
                <a:rPr sz="1050" b="1" spc="-5" dirty="0">
                  <a:latin typeface="Arial"/>
                  <a:cs typeface="Arial"/>
                </a:rPr>
                <a:t>Intelligence</a:t>
              </a:r>
              <a:r>
                <a:rPr sz="1050" b="1" spc="-60" dirty="0">
                  <a:latin typeface="Arial"/>
                  <a:cs typeface="Arial"/>
                </a:rPr>
                <a:t> </a:t>
              </a:r>
              <a:r>
                <a:rPr sz="1050" b="1" spc="-5" dirty="0">
                  <a:latin typeface="Arial"/>
                  <a:cs typeface="Arial"/>
                </a:rPr>
                <a:t>(SEA-IC)</a:t>
              </a:r>
              <a:r>
                <a:rPr sz="1050" b="1" spc="-45" dirty="0">
                  <a:latin typeface="Arial"/>
                  <a:cs typeface="Arial"/>
                </a:rPr>
                <a:t> </a:t>
              </a:r>
              <a:r>
                <a:rPr sz="1050" b="1" spc="-5" dirty="0">
                  <a:latin typeface="Arial"/>
                  <a:cs typeface="Arial"/>
                </a:rPr>
                <a:t>UiTM</a:t>
              </a:r>
              <a:endParaRPr sz="1050" dirty="0">
                <a:latin typeface="Arial"/>
                <a:cs typeface="Arial"/>
              </a:endParaRPr>
            </a:p>
          </p:txBody>
        </p:sp>
        <p:sp>
          <p:nvSpPr>
            <p:cNvPr id="72" name="object 72"/>
            <p:cNvSpPr txBox="1"/>
            <p:nvPr/>
          </p:nvSpPr>
          <p:spPr>
            <a:xfrm>
              <a:off x="4845558" y="4231004"/>
              <a:ext cx="1119505"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Arial"/>
                  <a:cs typeface="Arial"/>
                </a:rPr>
                <a:t>F</a:t>
              </a:r>
              <a:r>
                <a:rPr sz="1100" b="1" spc="-5" dirty="0">
                  <a:latin typeface="Arial"/>
                  <a:cs typeface="Arial"/>
                </a:rPr>
                <a:t>e</a:t>
              </a:r>
              <a:r>
                <a:rPr sz="1100" b="1" dirty="0">
                  <a:latin typeface="Arial"/>
                  <a:cs typeface="Arial"/>
                </a:rPr>
                <a:t>b’19</a:t>
              </a:r>
              <a:r>
                <a:rPr sz="1100" b="1" spc="-45" dirty="0">
                  <a:latin typeface="Arial"/>
                  <a:cs typeface="Arial"/>
                </a:rPr>
                <a:t> </a:t>
              </a:r>
              <a:r>
                <a:rPr sz="1100" b="1" dirty="0">
                  <a:latin typeface="Arial"/>
                  <a:cs typeface="Arial"/>
                </a:rPr>
                <a:t>–</a:t>
              </a:r>
              <a:r>
                <a:rPr sz="1100" b="1" spc="-60" dirty="0">
                  <a:latin typeface="Arial"/>
                  <a:cs typeface="Arial"/>
                </a:rPr>
                <a:t> </a:t>
              </a:r>
              <a:r>
                <a:rPr sz="1100" b="1" dirty="0">
                  <a:latin typeface="Arial"/>
                  <a:cs typeface="Arial"/>
                </a:rPr>
                <a:t>Cur</a:t>
              </a:r>
              <a:r>
                <a:rPr sz="1100" b="1" spc="5" dirty="0">
                  <a:latin typeface="Arial"/>
                  <a:cs typeface="Arial"/>
                </a:rPr>
                <a:t>r</a:t>
              </a:r>
              <a:r>
                <a:rPr sz="1100" b="1" dirty="0">
                  <a:latin typeface="Arial"/>
                  <a:cs typeface="Arial"/>
                </a:rPr>
                <a:t>ent</a:t>
              </a:r>
              <a:endParaRPr sz="1100">
                <a:latin typeface="Arial"/>
                <a:cs typeface="Arial"/>
              </a:endParaRPr>
            </a:p>
          </p:txBody>
        </p:sp>
        <p:sp>
          <p:nvSpPr>
            <p:cNvPr id="74" name="object 74"/>
            <p:cNvSpPr/>
            <p:nvPr/>
          </p:nvSpPr>
          <p:spPr>
            <a:xfrm>
              <a:off x="4769358" y="4208525"/>
              <a:ext cx="0" cy="300990"/>
            </a:xfrm>
            <a:custGeom>
              <a:avLst/>
              <a:gdLst/>
              <a:ahLst/>
              <a:cxnLst/>
              <a:rect l="l" t="t" r="r" b="b"/>
              <a:pathLst>
                <a:path h="300989">
                  <a:moveTo>
                    <a:pt x="0" y="0"/>
                  </a:moveTo>
                  <a:lnTo>
                    <a:pt x="0" y="300863"/>
                  </a:lnTo>
                </a:path>
              </a:pathLst>
            </a:custGeom>
            <a:ln w="19050">
              <a:solidFill>
                <a:srgbClr val="404040"/>
              </a:solidFill>
            </a:ln>
          </p:spPr>
          <p:txBody>
            <a:bodyPr wrap="square" lIns="0" tIns="0" rIns="0" bIns="0" rtlCol="0"/>
            <a:lstStyle/>
            <a:p>
              <a:endParaRPr/>
            </a:p>
          </p:txBody>
        </p:sp>
      </p:grpSp>
      <p:sp>
        <p:nvSpPr>
          <p:cNvPr id="75" name="object 75"/>
          <p:cNvSpPr txBox="1"/>
          <p:nvPr/>
        </p:nvSpPr>
        <p:spPr>
          <a:xfrm>
            <a:off x="175893" y="4832221"/>
            <a:ext cx="2404745" cy="1983235"/>
          </a:xfrm>
          <a:prstGeom prst="rect">
            <a:avLst/>
          </a:prstGeom>
        </p:spPr>
        <p:txBody>
          <a:bodyPr vert="horz" wrap="square" lIns="0" tIns="13335" rIns="0" bIns="0" rtlCol="0">
            <a:spAutoFit/>
          </a:bodyPr>
          <a:lstStyle/>
          <a:p>
            <a:pPr marL="12700" marR="5080" algn="just">
              <a:lnSpc>
                <a:spcPct val="100000"/>
              </a:lnSpc>
              <a:spcBef>
                <a:spcPts val="105"/>
              </a:spcBef>
            </a:pPr>
            <a:r>
              <a:rPr sz="800" dirty="0">
                <a:latin typeface="Calibri"/>
                <a:cs typeface="Calibri"/>
              </a:rPr>
              <a:t>I</a:t>
            </a:r>
            <a:r>
              <a:rPr lang="en-US" sz="800" dirty="0">
                <a:latin typeface="Roboto" panose="02000000000000000000" pitchFamily="2" charset="0"/>
                <a:cs typeface="Calibri"/>
              </a:rPr>
              <a:t>'</a:t>
            </a:r>
            <a:r>
              <a:rPr lang="en-US" sz="800" b="0" i="0" dirty="0">
                <a:effectLst/>
                <a:latin typeface="Roboto" panose="02000000000000000000" pitchFamily="2" charset="0"/>
              </a:rPr>
              <a:t>m the founder of SHARK company, a trailblazing venture at the forefront of Augmented Reality (AR) and Virtual Reality (VR) technologies. As an entrepreneur driven by a passion for pushing the boundaries of human experience, I embarked on this remarkable journey to transform how we interact with the digital and physical worlds. My fascination with the potential of AR and VR began long before the technology reached its current state. Over the years, I closely followed the evolution of these immersive technologies, eagerly anticipating their transformative impact on various industries. Witnessing AR and VR's fusion of art, science and technology, I was inspired to establish SHARK as a beacon of innovation and creativity, especially in enhancing education system.</a:t>
            </a:r>
            <a:endParaRPr sz="800" dirty="0">
              <a:latin typeface="Calibri"/>
              <a:cs typeface="Calibri"/>
            </a:endParaRPr>
          </a:p>
        </p:txBody>
      </p:sp>
      <p:grpSp>
        <p:nvGrpSpPr>
          <p:cNvPr id="119" name="Group 118">
            <a:extLst>
              <a:ext uri="{FF2B5EF4-FFF2-40B4-BE49-F238E27FC236}">
                <a16:creationId xmlns:a16="http://schemas.microsoft.com/office/drawing/2014/main" id="{9503D637-4682-2370-C3E5-50BEA7576863}"/>
              </a:ext>
            </a:extLst>
          </p:cNvPr>
          <p:cNvGrpSpPr/>
          <p:nvPr/>
        </p:nvGrpSpPr>
        <p:grpSpPr>
          <a:xfrm>
            <a:off x="2863976" y="625475"/>
            <a:ext cx="3696082" cy="2592450"/>
            <a:chOff x="2863976" y="842009"/>
            <a:chExt cx="3696082" cy="2592450"/>
          </a:xfrm>
        </p:grpSpPr>
        <p:sp>
          <p:nvSpPr>
            <p:cNvPr id="64" name="object 64"/>
            <p:cNvSpPr txBox="1"/>
            <p:nvPr/>
          </p:nvSpPr>
          <p:spPr>
            <a:xfrm>
              <a:off x="2863976" y="1451609"/>
              <a:ext cx="6915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2015-2019</a:t>
              </a:r>
              <a:endParaRPr sz="1200">
                <a:latin typeface="Calibri"/>
                <a:cs typeface="Calibri"/>
              </a:endParaRPr>
            </a:p>
          </p:txBody>
        </p:sp>
        <p:sp>
          <p:nvSpPr>
            <p:cNvPr id="65" name="object 65"/>
            <p:cNvSpPr txBox="1"/>
            <p:nvPr/>
          </p:nvSpPr>
          <p:spPr>
            <a:xfrm>
              <a:off x="2863976" y="1985009"/>
              <a:ext cx="69278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2014-2015</a:t>
              </a:r>
              <a:endParaRPr sz="1200">
                <a:latin typeface="Calibri"/>
                <a:cs typeface="Calibri"/>
              </a:endParaRPr>
            </a:p>
          </p:txBody>
        </p:sp>
        <p:sp>
          <p:nvSpPr>
            <p:cNvPr id="66" name="object 66"/>
            <p:cNvSpPr txBox="1"/>
            <p:nvPr/>
          </p:nvSpPr>
          <p:spPr>
            <a:xfrm>
              <a:off x="2863976" y="2713481"/>
              <a:ext cx="69278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2009-2013</a:t>
              </a:r>
              <a:endParaRPr sz="1200">
                <a:latin typeface="Calibri"/>
                <a:cs typeface="Calibri"/>
              </a:endParaRPr>
            </a:p>
          </p:txBody>
        </p:sp>
        <p:sp>
          <p:nvSpPr>
            <p:cNvPr id="67" name="object 67"/>
            <p:cNvSpPr txBox="1"/>
            <p:nvPr/>
          </p:nvSpPr>
          <p:spPr>
            <a:xfrm>
              <a:off x="3778758" y="1457070"/>
              <a:ext cx="2781300" cy="1977389"/>
            </a:xfrm>
            <a:prstGeom prst="rect">
              <a:avLst/>
            </a:prstGeom>
          </p:spPr>
          <p:txBody>
            <a:bodyPr vert="horz" wrap="square" lIns="0" tIns="8890" rIns="0" bIns="0" rtlCol="0">
              <a:spAutoFit/>
            </a:bodyPr>
            <a:lstStyle/>
            <a:p>
              <a:pPr marL="12700" marR="134620">
                <a:lnSpc>
                  <a:spcPct val="102299"/>
                </a:lnSpc>
                <a:spcBef>
                  <a:spcPts val="70"/>
                </a:spcBef>
              </a:pPr>
              <a:r>
                <a:rPr sz="1100" b="1" spc="-5" dirty="0">
                  <a:solidFill>
                    <a:srgbClr val="404040"/>
                  </a:solidFill>
                  <a:latin typeface="Calibri"/>
                  <a:cs typeface="Calibri"/>
                </a:rPr>
                <a:t>Universiti</a:t>
              </a:r>
              <a:r>
                <a:rPr sz="1100" b="1" spc="-50" dirty="0">
                  <a:solidFill>
                    <a:srgbClr val="404040"/>
                  </a:solidFill>
                  <a:latin typeface="Calibri"/>
                  <a:cs typeface="Calibri"/>
                </a:rPr>
                <a:t> </a:t>
              </a:r>
              <a:r>
                <a:rPr sz="1100" b="1" spc="-5" dirty="0">
                  <a:solidFill>
                    <a:srgbClr val="404040"/>
                  </a:solidFill>
                  <a:latin typeface="Calibri"/>
                  <a:cs typeface="Calibri"/>
                </a:rPr>
                <a:t>Teknologi</a:t>
              </a:r>
              <a:r>
                <a:rPr sz="1100" b="1" spc="-45" dirty="0">
                  <a:solidFill>
                    <a:srgbClr val="404040"/>
                  </a:solidFill>
                  <a:latin typeface="Calibri"/>
                  <a:cs typeface="Calibri"/>
                </a:rPr>
                <a:t> </a:t>
              </a:r>
              <a:r>
                <a:rPr sz="1100" b="1" dirty="0">
                  <a:solidFill>
                    <a:srgbClr val="404040"/>
                  </a:solidFill>
                  <a:latin typeface="Calibri"/>
                  <a:cs typeface="Calibri"/>
                </a:rPr>
                <a:t>MARA</a:t>
              </a:r>
              <a:r>
                <a:rPr sz="1100" b="1" spc="-20" dirty="0">
                  <a:solidFill>
                    <a:srgbClr val="404040"/>
                  </a:solidFill>
                  <a:latin typeface="Calibri"/>
                  <a:cs typeface="Calibri"/>
                </a:rPr>
                <a:t> </a:t>
              </a:r>
              <a:r>
                <a:rPr sz="1100" b="1" spc="-5" dirty="0">
                  <a:solidFill>
                    <a:srgbClr val="404040"/>
                  </a:solidFill>
                  <a:latin typeface="Calibri"/>
                  <a:cs typeface="Calibri"/>
                </a:rPr>
                <a:t>(UiTM)</a:t>
              </a:r>
              <a:r>
                <a:rPr sz="1100" b="1" spc="-50" dirty="0">
                  <a:solidFill>
                    <a:srgbClr val="404040"/>
                  </a:solidFill>
                  <a:latin typeface="Calibri"/>
                  <a:cs typeface="Calibri"/>
                </a:rPr>
                <a:t> </a:t>
              </a:r>
              <a:r>
                <a:rPr sz="1100" b="1" spc="-5" dirty="0">
                  <a:solidFill>
                    <a:srgbClr val="404040"/>
                  </a:solidFill>
                  <a:latin typeface="Calibri"/>
                  <a:cs typeface="Calibri"/>
                </a:rPr>
                <a:t>Shah</a:t>
              </a:r>
              <a:r>
                <a:rPr sz="1100" b="1" spc="-30" dirty="0">
                  <a:solidFill>
                    <a:srgbClr val="404040"/>
                  </a:solidFill>
                  <a:latin typeface="Calibri"/>
                  <a:cs typeface="Calibri"/>
                </a:rPr>
                <a:t> </a:t>
              </a:r>
              <a:r>
                <a:rPr sz="1100" b="1" dirty="0">
                  <a:solidFill>
                    <a:srgbClr val="404040"/>
                  </a:solidFill>
                  <a:latin typeface="Calibri"/>
                  <a:cs typeface="Calibri"/>
                </a:rPr>
                <a:t>Alam </a:t>
              </a:r>
              <a:r>
                <a:rPr sz="1100" b="1" spc="-229" dirty="0">
                  <a:solidFill>
                    <a:srgbClr val="404040"/>
                  </a:solidFill>
                  <a:latin typeface="Calibri"/>
                  <a:cs typeface="Calibri"/>
                </a:rPr>
                <a:t> </a:t>
              </a:r>
              <a:r>
                <a:rPr sz="1100" dirty="0">
                  <a:solidFill>
                    <a:srgbClr val="585858"/>
                  </a:solidFill>
                  <a:latin typeface="Calibri"/>
                  <a:cs typeface="Calibri"/>
                </a:rPr>
                <a:t>Bachelor </a:t>
              </a:r>
              <a:r>
                <a:rPr sz="1100" spc="-5" dirty="0">
                  <a:solidFill>
                    <a:srgbClr val="585858"/>
                  </a:solidFill>
                  <a:latin typeface="Calibri"/>
                  <a:cs typeface="Calibri"/>
                </a:rPr>
                <a:t>(Honour) </a:t>
              </a:r>
              <a:r>
                <a:rPr sz="1100" dirty="0">
                  <a:solidFill>
                    <a:srgbClr val="585858"/>
                  </a:solidFill>
                  <a:latin typeface="Calibri"/>
                  <a:cs typeface="Calibri"/>
                </a:rPr>
                <a:t>of </a:t>
              </a:r>
              <a:r>
                <a:rPr sz="1100" spc="-5" dirty="0">
                  <a:solidFill>
                    <a:srgbClr val="585858"/>
                  </a:solidFill>
                  <a:latin typeface="Calibri"/>
                  <a:cs typeface="Calibri"/>
                </a:rPr>
                <a:t>Mechanical Engineering </a:t>
              </a:r>
              <a:r>
                <a:rPr sz="1100" dirty="0">
                  <a:solidFill>
                    <a:srgbClr val="585858"/>
                  </a:solidFill>
                  <a:latin typeface="Calibri"/>
                  <a:cs typeface="Calibri"/>
                </a:rPr>
                <a:t> </a:t>
              </a:r>
              <a:r>
                <a:rPr sz="1100" b="1" dirty="0">
                  <a:solidFill>
                    <a:srgbClr val="00AF50"/>
                  </a:solidFill>
                  <a:latin typeface="Calibri"/>
                  <a:cs typeface="Calibri"/>
                </a:rPr>
                <a:t>CGPA</a:t>
              </a:r>
              <a:r>
                <a:rPr sz="1100" b="1" spc="-45" dirty="0">
                  <a:solidFill>
                    <a:srgbClr val="00AF50"/>
                  </a:solidFill>
                  <a:latin typeface="Calibri"/>
                  <a:cs typeface="Calibri"/>
                </a:rPr>
                <a:t> </a:t>
              </a:r>
              <a:r>
                <a:rPr sz="1100" b="1" dirty="0">
                  <a:latin typeface="Calibri"/>
                  <a:cs typeface="Calibri"/>
                </a:rPr>
                <a:t>:</a:t>
              </a:r>
              <a:r>
                <a:rPr sz="1100" b="1" spc="-15" dirty="0">
                  <a:latin typeface="Calibri"/>
                  <a:cs typeface="Calibri"/>
                </a:rPr>
                <a:t> </a:t>
              </a:r>
              <a:r>
                <a:rPr sz="1100" b="1" dirty="0">
                  <a:solidFill>
                    <a:srgbClr val="1F487C"/>
                  </a:solidFill>
                  <a:latin typeface="Calibri"/>
                  <a:cs typeface="Calibri"/>
                </a:rPr>
                <a:t>3.65</a:t>
              </a:r>
              <a:r>
                <a:rPr sz="1100" b="1" spc="-20" dirty="0">
                  <a:solidFill>
                    <a:srgbClr val="1F487C"/>
                  </a:solidFill>
                  <a:latin typeface="Calibri"/>
                  <a:cs typeface="Calibri"/>
                </a:rPr>
                <a:t> </a:t>
              </a:r>
              <a:r>
                <a:rPr sz="1100" b="1" spc="-5" dirty="0">
                  <a:solidFill>
                    <a:srgbClr val="1F487C"/>
                  </a:solidFill>
                  <a:latin typeface="Calibri"/>
                  <a:cs typeface="Calibri"/>
                </a:rPr>
                <a:t>(First</a:t>
              </a:r>
              <a:r>
                <a:rPr sz="1100" b="1" spc="-45" dirty="0">
                  <a:solidFill>
                    <a:srgbClr val="1F487C"/>
                  </a:solidFill>
                  <a:latin typeface="Calibri"/>
                  <a:cs typeface="Calibri"/>
                </a:rPr>
                <a:t> </a:t>
              </a:r>
              <a:r>
                <a:rPr sz="1100" b="1" spc="-5" dirty="0">
                  <a:solidFill>
                    <a:srgbClr val="1F487C"/>
                  </a:solidFill>
                  <a:latin typeface="Calibri"/>
                  <a:cs typeface="Calibri"/>
                </a:rPr>
                <a:t>Class</a:t>
              </a:r>
              <a:r>
                <a:rPr sz="1100" b="1" spc="-45" dirty="0">
                  <a:solidFill>
                    <a:srgbClr val="1F487C"/>
                  </a:solidFill>
                  <a:latin typeface="Calibri"/>
                  <a:cs typeface="Calibri"/>
                </a:rPr>
                <a:t> </a:t>
              </a:r>
              <a:r>
                <a:rPr sz="1100" b="1" spc="-5" dirty="0">
                  <a:solidFill>
                    <a:srgbClr val="1F487C"/>
                  </a:solidFill>
                  <a:latin typeface="Calibri"/>
                  <a:cs typeface="Calibri"/>
                </a:rPr>
                <a:t>Honour)</a:t>
              </a:r>
              <a:endParaRPr sz="1100" dirty="0">
                <a:latin typeface="Calibri"/>
                <a:cs typeface="Calibri"/>
              </a:endParaRPr>
            </a:p>
            <a:p>
              <a:pPr marL="12700">
                <a:lnSpc>
                  <a:spcPct val="100000"/>
                </a:lnSpc>
                <a:spcBef>
                  <a:spcPts val="235"/>
                </a:spcBef>
              </a:pPr>
              <a:r>
                <a:rPr sz="1100" b="1" dirty="0">
                  <a:solidFill>
                    <a:srgbClr val="404040"/>
                  </a:solidFill>
                  <a:latin typeface="Calibri"/>
                  <a:cs typeface="Calibri"/>
                </a:rPr>
                <a:t>U</a:t>
              </a:r>
              <a:r>
                <a:rPr sz="1100" b="1" spc="-10" dirty="0">
                  <a:solidFill>
                    <a:srgbClr val="404040"/>
                  </a:solidFill>
                  <a:latin typeface="Calibri"/>
                  <a:cs typeface="Calibri"/>
                </a:rPr>
                <a:t>n</a:t>
              </a:r>
              <a:r>
                <a:rPr sz="1100" b="1" dirty="0">
                  <a:solidFill>
                    <a:srgbClr val="404040"/>
                  </a:solidFill>
                  <a:latin typeface="Calibri"/>
                  <a:cs typeface="Calibri"/>
                </a:rPr>
                <a:t>iv</a:t>
              </a:r>
              <a:r>
                <a:rPr sz="1100" b="1" spc="-5" dirty="0">
                  <a:solidFill>
                    <a:srgbClr val="404040"/>
                  </a:solidFill>
                  <a:latin typeface="Calibri"/>
                  <a:cs typeface="Calibri"/>
                </a:rPr>
                <a:t>e</a:t>
              </a:r>
              <a:r>
                <a:rPr sz="1100" b="1" spc="-10" dirty="0">
                  <a:solidFill>
                    <a:srgbClr val="404040"/>
                  </a:solidFill>
                  <a:latin typeface="Calibri"/>
                  <a:cs typeface="Calibri"/>
                </a:rPr>
                <a:t>rsi</a:t>
              </a:r>
              <a:r>
                <a:rPr sz="1100" b="1" dirty="0">
                  <a:solidFill>
                    <a:srgbClr val="404040"/>
                  </a:solidFill>
                  <a:latin typeface="Calibri"/>
                  <a:cs typeface="Calibri"/>
                </a:rPr>
                <a:t>ti</a:t>
              </a:r>
              <a:r>
                <a:rPr sz="1100" b="1" spc="-40" dirty="0">
                  <a:solidFill>
                    <a:srgbClr val="404040"/>
                  </a:solidFill>
                  <a:latin typeface="Calibri"/>
                  <a:cs typeface="Calibri"/>
                </a:rPr>
                <a:t> </a:t>
              </a:r>
              <a:r>
                <a:rPr sz="1100" b="1" dirty="0">
                  <a:solidFill>
                    <a:srgbClr val="404040"/>
                  </a:solidFill>
                  <a:latin typeface="Calibri"/>
                  <a:cs typeface="Calibri"/>
                </a:rPr>
                <a:t>T</a:t>
              </a:r>
              <a:r>
                <a:rPr sz="1100" b="1" spc="-5" dirty="0">
                  <a:solidFill>
                    <a:srgbClr val="404040"/>
                  </a:solidFill>
                  <a:latin typeface="Calibri"/>
                  <a:cs typeface="Calibri"/>
                </a:rPr>
                <a:t>e</a:t>
              </a:r>
              <a:r>
                <a:rPr sz="1100" b="1" dirty="0">
                  <a:solidFill>
                    <a:srgbClr val="404040"/>
                  </a:solidFill>
                  <a:latin typeface="Calibri"/>
                  <a:cs typeface="Calibri"/>
                </a:rPr>
                <a:t>k</a:t>
              </a:r>
              <a:r>
                <a:rPr sz="1100" b="1" spc="-10" dirty="0">
                  <a:solidFill>
                    <a:srgbClr val="404040"/>
                  </a:solidFill>
                  <a:latin typeface="Calibri"/>
                  <a:cs typeface="Calibri"/>
                </a:rPr>
                <a:t>no</a:t>
              </a:r>
              <a:r>
                <a:rPr sz="1100" b="1" dirty="0">
                  <a:solidFill>
                    <a:srgbClr val="404040"/>
                  </a:solidFill>
                  <a:latin typeface="Calibri"/>
                  <a:cs typeface="Calibri"/>
                </a:rPr>
                <a:t>l</a:t>
              </a:r>
              <a:r>
                <a:rPr sz="1100" b="1" spc="-20" dirty="0">
                  <a:solidFill>
                    <a:srgbClr val="404040"/>
                  </a:solidFill>
                  <a:latin typeface="Calibri"/>
                  <a:cs typeface="Calibri"/>
                </a:rPr>
                <a:t>o</a:t>
              </a:r>
              <a:r>
                <a:rPr sz="1100" b="1" dirty="0">
                  <a:solidFill>
                    <a:srgbClr val="404040"/>
                  </a:solidFill>
                  <a:latin typeface="Calibri"/>
                  <a:cs typeface="Calibri"/>
                </a:rPr>
                <a:t>gi</a:t>
              </a:r>
              <a:r>
                <a:rPr sz="1100" b="1" spc="-45" dirty="0">
                  <a:solidFill>
                    <a:srgbClr val="404040"/>
                  </a:solidFill>
                  <a:latin typeface="Calibri"/>
                  <a:cs typeface="Calibri"/>
                </a:rPr>
                <a:t> </a:t>
              </a:r>
              <a:r>
                <a:rPr sz="1100" b="1" spc="-5" dirty="0">
                  <a:solidFill>
                    <a:srgbClr val="404040"/>
                  </a:solidFill>
                  <a:latin typeface="Calibri"/>
                  <a:cs typeface="Calibri"/>
                </a:rPr>
                <a:t>M</a:t>
              </a:r>
              <a:r>
                <a:rPr sz="1100" b="1" dirty="0">
                  <a:solidFill>
                    <a:srgbClr val="404040"/>
                  </a:solidFill>
                  <a:latin typeface="Calibri"/>
                  <a:cs typeface="Calibri"/>
                </a:rPr>
                <a:t>ARA</a:t>
              </a:r>
              <a:r>
                <a:rPr sz="1100" b="1" spc="-10" dirty="0">
                  <a:solidFill>
                    <a:srgbClr val="404040"/>
                  </a:solidFill>
                  <a:latin typeface="Calibri"/>
                  <a:cs typeface="Calibri"/>
                </a:rPr>
                <a:t> </a:t>
              </a:r>
              <a:r>
                <a:rPr sz="1100" b="1" dirty="0">
                  <a:solidFill>
                    <a:srgbClr val="404040"/>
                  </a:solidFill>
                  <a:latin typeface="Calibri"/>
                  <a:cs typeface="Calibri"/>
                </a:rPr>
                <a:t>(UiT</a:t>
              </a:r>
              <a:r>
                <a:rPr sz="1100" b="1" spc="-20" dirty="0">
                  <a:solidFill>
                    <a:srgbClr val="404040"/>
                  </a:solidFill>
                  <a:latin typeface="Calibri"/>
                  <a:cs typeface="Calibri"/>
                </a:rPr>
                <a:t>M</a:t>
              </a:r>
              <a:r>
                <a:rPr sz="1100" b="1" dirty="0">
                  <a:solidFill>
                    <a:srgbClr val="404040"/>
                  </a:solidFill>
                  <a:latin typeface="Calibri"/>
                  <a:cs typeface="Calibri"/>
                </a:rPr>
                <a:t>)</a:t>
              </a:r>
              <a:r>
                <a:rPr sz="1100" b="1" spc="-45" dirty="0">
                  <a:solidFill>
                    <a:srgbClr val="404040"/>
                  </a:solidFill>
                  <a:latin typeface="Calibri"/>
                  <a:cs typeface="Calibri"/>
                </a:rPr>
                <a:t> </a:t>
              </a:r>
              <a:r>
                <a:rPr sz="1100" b="1" spc="-5" dirty="0">
                  <a:solidFill>
                    <a:srgbClr val="404040"/>
                  </a:solidFill>
                  <a:latin typeface="Calibri"/>
                  <a:cs typeface="Calibri"/>
                </a:rPr>
                <a:t>Pun</a:t>
              </a:r>
              <a:r>
                <a:rPr sz="1100" b="1" spc="5" dirty="0">
                  <a:solidFill>
                    <a:srgbClr val="404040"/>
                  </a:solidFill>
                  <a:latin typeface="Calibri"/>
                  <a:cs typeface="Calibri"/>
                </a:rPr>
                <a:t>c</a:t>
              </a:r>
              <a:r>
                <a:rPr sz="1100" b="1" spc="-10" dirty="0">
                  <a:solidFill>
                    <a:srgbClr val="404040"/>
                  </a:solidFill>
                  <a:latin typeface="Calibri"/>
                  <a:cs typeface="Calibri"/>
                </a:rPr>
                <a:t>a</a:t>
              </a:r>
              <a:r>
                <a:rPr sz="1100" b="1" dirty="0">
                  <a:solidFill>
                    <a:srgbClr val="404040"/>
                  </a:solidFill>
                  <a:latin typeface="Calibri"/>
                  <a:cs typeface="Calibri"/>
                </a:rPr>
                <a:t>k</a:t>
              </a:r>
              <a:r>
                <a:rPr sz="1100" b="1" spc="-65" dirty="0">
                  <a:solidFill>
                    <a:srgbClr val="404040"/>
                  </a:solidFill>
                  <a:latin typeface="Calibri"/>
                  <a:cs typeface="Calibri"/>
                </a:rPr>
                <a:t> </a:t>
              </a:r>
              <a:r>
                <a:rPr sz="1100" b="1" dirty="0">
                  <a:solidFill>
                    <a:srgbClr val="404040"/>
                  </a:solidFill>
                  <a:latin typeface="Calibri"/>
                  <a:cs typeface="Calibri"/>
                </a:rPr>
                <a:t>A</a:t>
              </a:r>
              <a:r>
                <a:rPr sz="1100" b="1" spc="5" dirty="0">
                  <a:solidFill>
                    <a:srgbClr val="404040"/>
                  </a:solidFill>
                  <a:latin typeface="Calibri"/>
                  <a:cs typeface="Calibri"/>
                </a:rPr>
                <a:t>l</a:t>
              </a:r>
              <a:r>
                <a:rPr sz="1100" b="1" spc="-10" dirty="0">
                  <a:solidFill>
                    <a:srgbClr val="404040"/>
                  </a:solidFill>
                  <a:latin typeface="Calibri"/>
                  <a:cs typeface="Calibri"/>
                </a:rPr>
                <a:t>a</a:t>
              </a:r>
              <a:r>
                <a:rPr sz="1100" b="1" dirty="0">
                  <a:solidFill>
                    <a:srgbClr val="404040"/>
                  </a:solidFill>
                  <a:latin typeface="Calibri"/>
                  <a:cs typeface="Calibri"/>
                </a:rPr>
                <a:t>m</a:t>
              </a:r>
              <a:endParaRPr sz="1100" dirty="0">
                <a:latin typeface="Calibri"/>
                <a:cs typeface="Calibri"/>
              </a:endParaRPr>
            </a:p>
            <a:p>
              <a:pPr marL="12700">
                <a:lnSpc>
                  <a:spcPts val="1310"/>
                </a:lnSpc>
              </a:pPr>
              <a:r>
                <a:rPr sz="1100" spc="-5" dirty="0">
                  <a:solidFill>
                    <a:srgbClr val="585858"/>
                  </a:solidFill>
                  <a:latin typeface="Calibri"/>
                  <a:cs typeface="Calibri"/>
                </a:rPr>
                <a:t>F</a:t>
              </a:r>
              <a:r>
                <a:rPr sz="1100" dirty="0">
                  <a:solidFill>
                    <a:srgbClr val="585858"/>
                  </a:solidFill>
                  <a:latin typeface="Calibri"/>
                  <a:cs typeface="Calibri"/>
                </a:rPr>
                <a:t>o</a:t>
              </a:r>
              <a:r>
                <a:rPr sz="1100" spc="-5" dirty="0">
                  <a:solidFill>
                    <a:srgbClr val="585858"/>
                  </a:solidFill>
                  <a:latin typeface="Calibri"/>
                  <a:cs typeface="Calibri"/>
                </a:rPr>
                <a:t>un</a:t>
              </a:r>
              <a:r>
                <a:rPr sz="1100" spc="-20" dirty="0">
                  <a:solidFill>
                    <a:srgbClr val="585858"/>
                  </a:solidFill>
                  <a:latin typeface="Calibri"/>
                  <a:cs typeface="Calibri"/>
                </a:rPr>
                <a:t>d</a:t>
              </a:r>
              <a:r>
                <a:rPr sz="1100" spc="-15" dirty="0">
                  <a:solidFill>
                    <a:srgbClr val="585858"/>
                  </a:solidFill>
                  <a:latin typeface="Calibri"/>
                  <a:cs typeface="Calibri"/>
                </a:rPr>
                <a:t>a</a:t>
              </a:r>
              <a:r>
                <a:rPr sz="1100" spc="-10" dirty="0">
                  <a:solidFill>
                    <a:srgbClr val="585858"/>
                  </a:solidFill>
                  <a:latin typeface="Calibri"/>
                  <a:cs typeface="Calibri"/>
                </a:rPr>
                <a:t>t</a:t>
              </a:r>
              <a:r>
                <a:rPr sz="1100" spc="-15" dirty="0">
                  <a:solidFill>
                    <a:srgbClr val="585858"/>
                  </a:solidFill>
                  <a:latin typeface="Calibri"/>
                  <a:cs typeface="Calibri"/>
                </a:rPr>
                <a:t>i</a:t>
              </a:r>
              <a:r>
                <a:rPr sz="1100" spc="-10" dirty="0">
                  <a:solidFill>
                    <a:srgbClr val="585858"/>
                  </a:solidFill>
                  <a:latin typeface="Calibri"/>
                  <a:cs typeface="Calibri"/>
                </a:rPr>
                <a:t>o</a:t>
              </a:r>
              <a:r>
                <a:rPr sz="1100" dirty="0">
                  <a:solidFill>
                    <a:srgbClr val="585858"/>
                  </a:solidFill>
                  <a:latin typeface="Calibri"/>
                  <a:cs typeface="Calibri"/>
                </a:rPr>
                <a:t>n</a:t>
              </a:r>
              <a:r>
                <a:rPr sz="1100" spc="-50" dirty="0">
                  <a:solidFill>
                    <a:srgbClr val="585858"/>
                  </a:solidFill>
                  <a:latin typeface="Calibri"/>
                  <a:cs typeface="Calibri"/>
                </a:rPr>
                <a:t> </a:t>
              </a:r>
              <a:r>
                <a:rPr sz="1100" spc="-5" dirty="0">
                  <a:solidFill>
                    <a:srgbClr val="585858"/>
                  </a:solidFill>
                  <a:latin typeface="Calibri"/>
                  <a:cs typeface="Calibri"/>
                </a:rPr>
                <a:t>i</a:t>
              </a:r>
              <a:r>
                <a:rPr sz="1100" dirty="0">
                  <a:solidFill>
                    <a:srgbClr val="585858"/>
                  </a:solidFill>
                  <a:latin typeface="Calibri"/>
                  <a:cs typeface="Calibri"/>
                </a:rPr>
                <a:t>n</a:t>
              </a:r>
              <a:r>
                <a:rPr sz="1100" spc="-15" dirty="0">
                  <a:solidFill>
                    <a:srgbClr val="585858"/>
                  </a:solidFill>
                  <a:latin typeface="Calibri"/>
                  <a:cs typeface="Calibri"/>
                </a:rPr>
                <a:t> </a:t>
              </a:r>
              <a:r>
                <a:rPr sz="1100" spc="-5" dirty="0">
                  <a:solidFill>
                    <a:srgbClr val="585858"/>
                  </a:solidFill>
                  <a:latin typeface="Calibri"/>
                  <a:cs typeface="Calibri"/>
                </a:rPr>
                <a:t>En</a:t>
              </a:r>
              <a:r>
                <a:rPr sz="1100" spc="-10" dirty="0">
                  <a:solidFill>
                    <a:srgbClr val="585858"/>
                  </a:solidFill>
                  <a:latin typeface="Calibri"/>
                  <a:cs typeface="Calibri"/>
                </a:rPr>
                <a:t>g</a:t>
              </a:r>
              <a:r>
                <a:rPr sz="1100" dirty="0">
                  <a:solidFill>
                    <a:srgbClr val="585858"/>
                  </a:solidFill>
                  <a:latin typeface="Calibri"/>
                  <a:cs typeface="Calibri"/>
                </a:rPr>
                <a:t>i</a:t>
              </a:r>
              <a:r>
                <a:rPr sz="1100" spc="-5" dirty="0">
                  <a:solidFill>
                    <a:srgbClr val="585858"/>
                  </a:solidFill>
                  <a:latin typeface="Calibri"/>
                  <a:cs typeface="Calibri"/>
                </a:rPr>
                <a:t>n</a:t>
              </a:r>
              <a:r>
                <a:rPr sz="1100" dirty="0">
                  <a:solidFill>
                    <a:srgbClr val="585858"/>
                  </a:solidFill>
                  <a:latin typeface="Calibri"/>
                  <a:cs typeface="Calibri"/>
                </a:rPr>
                <a:t>e</a:t>
              </a:r>
              <a:r>
                <a:rPr sz="1100" spc="-10" dirty="0">
                  <a:solidFill>
                    <a:srgbClr val="585858"/>
                  </a:solidFill>
                  <a:latin typeface="Calibri"/>
                  <a:cs typeface="Calibri"/>
                </a:rPr>
                <a:t>e</a:t>
              </a:r>
              <a:r>
                <a:rPr sz="1100" dirty="0">
                  <a:solidFill>
                    <a:srgbClr val="585858"/>
                  </a:solidFill>
                  <a:latin typeface="Calibri"/>
                  <a:cs typeface="Calibri"/>
                </a:rPr>
                <a:t>ri</a:t>
              </a:r>
              <a:r>
                <a:rPr sz="1100" spc="-20" dirty="0">
                  <a:solidFill>
                    <a:srgbClr val="585858"/>
                  </a:solidFill>
                  <a:latin typeface="Calibri"/>
                  <a:cs typeface="Calibri"/>
                </a:rPr>
                <a:t>n</a:t>
              </a:r>
              <a:r>
                <a:rPr sz="1100" dirty="0">
                  <a:solidFill>
                    <a:srgbClr val="585858"/>
                  </a:solidFill>
                  <a:latin typeface="Calibri"/>
                  <a:cs typeface="Calibri"/>
                </a:rPr>
                <a:t>g</a:t>
              </a:r>
              <a:endParaRPr sz="1100" dirty="0">
                <a:latin typeface="Calibri"/>
                <a:cs typeface="Calibri"/>
              </a:endParaRPr>
            </a:p>
            <a:p>
              <a:pPr marL="12700">
                <a:lnSpc>
                  <a:spcPts val="1310"/>
                </a:lnSpc>
              </a:pPr>
              <a:r>
                <a:rPr sz="1100" b="1" spc="-5" dirty="0">
                  <a:solidFill>
                    <a:srgbClr val="00AF50"/>
                  </a:solidFill>
                  <a:latin typeface="Calibri"/>
                  <a:cs typeface="Calibri"/>
                </a:rPr>
                <a:t>C</a:t>
              </a:r>
              <a:r>
                <a:rPr sz="1100" b="1" dirty="0">
                  <a:solidFill>
                    <a:srgbClr val="00AF50"/>
                  </a:solidFill>
                  <a:latin typeface="Calibri"/>
                  <a:cs typeface="Calibri"/>
                </a:rPr>
                <a:t>G</a:t>
              </a:r>
              <a:r>
                <a:rPr sz="1100" b="1" spc="-5" dirty="0">
                  <a:solidFill>
                    <a:srgbClr val="00AF50"/>
                  </a:solidFill>
                  <a:latin typeface="Calibri"/>
                  <a:cs typeface="Calibri"/>
                </a:rPr>
                <a:t>P</a:t>
              </a:r>
              <a:r>
                <a:rPr sz="1100" b="1" dirty="0">
                  <a:solidFill>
                    <a:srgbClr val="00AF50"/>
                  </a:solidFill>
                  <a:latin typeface="Calibri"/>
                  <a:cs typeface="Calibri"/>
                </a:rPr>
                <a:t>A</a:t>
              </a:r>
              <a:r>
                <a:rPr sz="1100" b="1" spc="-45" dirty="0">
                  <a:solidFill>
                    <a:srgbClr val="00AF50"/>
                  </a:solidFill>
                  <a:latin typeface="Calibri"/>
                  <a:cs typeface="Calibri"/>
                </a:rPr>
                <a:t> </a:t>
              </a:r>
              <a:r>
                <a:rPr sz="1100" b="1" dirty="0">
                  <a:latin typeface="Calibri"/>
                  <a:cs typeface="Calibri"/>
                </a:rPr>
                <a:t>:</a:t>
              </a:r>
              <a:r>
                <a:rPr sz="1100" b="1" spc="-5" dirty="0">
                  <a:latin typeface="Calibri"/>
                  <a:cs typeface="Calibri"/>
                </a:rPr>
                <a:t> </a:t>
              </a:r>
              <a:r>
                <a:rPr sz="1100" b="1" spc="5" dirty="0">
                  <a:solidFill>
                    <a:srgbClr val="1F487C"/>
                  </a:solidFill>
                  <a:latin typeface="Calibri"/>
                  <a:cs typeface="Calibri"/>
                </a:rPr>
                <a:t>3.42</a:t>
              </a:r>
              <a:endParaRPr sz="1100" dirty="0">
                <a:latin typeface="Calibri"/>
                <a:cs typeface="Calibri"/>
              </a:endParaRPr>
            </a:p>
            <a:p>
              <a:pPr marL="12700">
                <a:lnSpc>
                  <a:spcPct val="100000"/>
                </a:lnSpc>
                <a:spcBef>
                  <a:spcPts val="25"/>
                </a:spcBef>
              </a:pPr>
              <a:r>
                <a:rPr sz="1100" b="1" spc="-5" dirty="0">
                  <a:solidFill>
                    <a:srgbClr val="6F2F9F"/>
                  </a:solidFill>
                  <a:latin typeface="Calibri"/>
                  <a:cs typeface="Calibri"/>
                </a:rPr>
                <a:t>M</a:t>
              </a:r>
              <a:r>
                <a:rPr sz="1100" b="1" dirty="0">
                  <a:solidFill>
                    <a:srgbClr val="6F2F9F"/>
                  </a:solidFill>
                  <a:latin typeface="Calibri"/>
                  <a:cs typeface="Calibri"/>
                </a:rPr>
                <a:t>UET</a:t>
              </a:r>
              <a:r>
                <a:rPr sz="1100" b="1" spc="-5" dirty="0">
                  <a:solidFill>
                    <a:srgbClr val="6F2F9F"/>
                  </a:solidFill>
                  <a:latin typeface="Calibri"/>
                  <a:cs typeface="Calibri"/>
                </a:rPr>
                <a:t> </a:t>
              </a:r>
              <a:r>
                <a:rPr sz="1100" b="1" dirty="0">
                  <a:latin typeface="Calibri"/>
                  <a:cs typeface="Calibri"/>
                </a:rPr>
                <a:t>:</a:t>
              </a:r>
              <a:r>
                <a:rPr sz="1100" b="1" spc="-5" dirty="0">
                  <a:latin typeface="Calibri"/>
                  <a:cs typeface="Calibri"/>
                </a:rPr>
                <a:t> </a:t>
              </a:r>
              <a:r>
                <a:rPr sz="1100" b="1" spc="5" dirty="0">
                  <a:solidFill>
                    <a:srgbClr val="E36C09"/>
                  </a:solidFill>
                  <a:latin typeface="Calibri"/>
                  <a:cs typeface="Calibri"/>
                </a:rPr>
                <a:t>B</a:t>
              </a:r>
              <a:r>
                <a:rPr sz="1100" b="1" dirty="0">
                  <a:solidFill>
                    <a:srgbClr val="E36C09"/>
                  </a:solidFill>
                  <a:latin typeface="Calibri"/>
                  <a:cs typeface="Calibri"/>
                </a:rPr>
                <a:t>a</a:t>
              </a:r>
              <a:r>
                <a:rPr sz="1100" b="1" spc="-10" dirty="0">
                  <a:solidFill>
                    <a:srgbClr val="E36C09"/>
                  </a:solidFill>
                  <a:latin typeface="Calibri"/>
                  <a:cs typeface="Calibri"/>
                </a:rPr>
                <a:t>n</a:t>
              </a:r>
              <a:r>
                <a:rPr sz="1100" b="1" dirty="0">
                  <a:solidFill>
                    <a:srgbClr val="E36C09"/>
                  </a:solidFill>
                  <a:latin typeface="Calibri"/>
                  <a:cs typeface="Calibri"/>
                </a:rPr>
                <a:t>d</a:t>
              </a:r>
              <a:r>
                <a:rPr sz="1100" b="1" spc="-140" dirty="0">
                  <a:solidFill>
                    <a:srgbClr val="E36C09"/>
                  </a:solidFill>
                  <a:latin typeface="Calibri"/>
                  <a:cs typeface="Calibri"/>
                </a:rPr>
                <a:t> </a:t>
              </a:r>
              <a:r>
                <a:rPr sz="1100" b="1" dirty="0">
                  <a:solidFill>
                    <a:srgbClr val="E36C09"/>
                  </a:solidFill>
                  <a:latin typeface="Calibri"/>
                  <a:cs typeface="Calibri"/>
                </a:rPr>
                <a:t>3</a:t>
              </a:r>
              <a:endParaRPr sz="1100" dirty="0">
                <a:latin typeface="Calibri"/>
                <a:cs typeface="Calibri"/>
              </a:endParaRPr>
            </a:p>
            <a:p>
              <a:pPr marL="12700">
                <a:lnSpc>
                  <a:spcPct val="100000"/>
                </a:lnSpc>
                <a:spcBef>
                  <a:spcPts val="455"/>
                </a:spcBef>
              </a:pPr>
              <a:r>
                <a:rPr sz="1100" b="1" spc="-5" dirty="0">
                  <a:solidFill>
                    <a:srgbClr val="404040"/>
                  </a:solidFill>
                  <a:latin typeface="Calibri"/>
                  <a:cs typeface="Calibri"/>
                </a:rPr>
                <a:t>SMK</a:t>
              </a:r>
              <a:r>
                <a:rPr sz="1100" b="1" spc="-30" dirty="0">
                  <a:solidFill>
                    <a:srgbClr val="404040"/>
                  </a:solidFill>
                  <a:latin typeface="Calibri"/>
                  <a:cs typeface="Calibri"/>
                </a:rPr>
                <a:t> </a:t>
              </a:r>
              <a:r>
                <a:rPr sz="1100" b="1" spc="-5" dirty="0">
                  <a:solidFill>
                    <a:srgbClr val="404040"/>
                  </a:solidFill>
                  <a:latin typeface="Calibri"/>
                  <a:cs typeface="Calibri"/>
                </a:rPr>
                <a:t>Seri</a:t>
              </a:r>
              <a:r>
                <a:rPr sz="1100" b="1" spc="-30" dirty="0">
                  <a:solidFill>
                    <a:srgbClr val="404040"/>
                  </a:solidFill>
                  <a:latin typeface="Calibri"/>
                  <a:cs typeface="Calibri"/>
                </a:rPr>
                <a:t> </a:t>
              </a:r>
              <a:r>
                <a:rPr sz="1100" b="1" spc="-5" dirty="0">
                  <a:solidFill>
                    <a:srgbClr val="404040"/>
                  </a:solidFill>
                  <a:latin typeface="Calibri"/>
                  <a:cs typeface="Calibri"/>
                </a:rPr>
                <a:t>Pagi</a:t>
              </a:r>
              <a:r>
                <a:rPr sz="1100" b="1" spc="-45" dirty="0">
                  <a:solidFill>
                    <a:srgbClr val="404040"/>
                  </a:solidFill>
                  <a:latin typeface="Calibri"/>
                  <a:cs typeface="Calibri"/>
                </a:rPr>
                <a:t> </a:t>
              </a:r>
              <a:r>
                <a:rPr sz="1100" b="1" spc="-5" dirty="0">
                  <a:solidFill>
                    <a:srgbClr val="404040"/>
                  </a:solidFill>
                  <a:latin typeface="Calibri"/>
                  <a:cs typeface="Calibri"/>
                </a:rPr>
                <a:t>Senawang</a:t>
              </a:r>
              <a:endParaRPr sz="1100" dirty="0">
                <a:latin typeface="Calibri"/>
                <a:cs typeface="Calibri"/>
              </a:endParaRPr>
            </a:p>
            <a:p>
              <a:pPr marL="12700">
                <a:lnSpc>
                  <a:spcPct val="100000"/>
                </a:lnSpc>
                <a:spcBef>
                  <a:spcPts val="95"/>
                </a:spcBef>
              </a:pPr>
              <a:r>
                <a:rPr sz="1100" spc="-5" dirty="0">
                  <a:solidFill>
                    <a:srgbClr val="585858"/>
                  </a:solidFill>
                  <a:latin typeface="Calibri"/>
                  <a:cs typeface="Calibri"/>
                </a:rPr>
                <a:t>Sci</a:t>
              </a:r>
              <a:r>
                <a:rPr sz="1100" dirty="0">
                  <a:solidFill>
                    <a:srgbClr val="585858"/>
                  </a:solidFill>
                  <a:latin typeface="Calibri"/>
                  <a:cs typeface="Calibri"/>
                </a:rPr>
                <a:t>en</a:t>
              </a:r>
              <a:r>
                <a:rPr sz="1100" spc="-15" dirty="0">
                  <a:solidFill>
                    <a:srgbClr val="585858"/>
                  </a:solidFill>
                  <a:latin typeface="Calibri"/>
                  <a:cs typeface="Calibri"/>
                </a:rPr>
                <a:t>c</a:t>
              </a:r>
              <a:r>
                <a:rPr sz="1100" dirty="0">
                  <a:solidFill>
                    <a:srgbClr val="585858"/>
                  </a:solidFill>
                  <a:latin typeface="Calibri"/>
                  <a:cs typeface="Calibri"/>
                </a:rPr>
                <a:t>e</a:t>
              </a:r>
              <a:r>
                <a:rPr sz="1100" spc="-45" dirty="0">
                  <a:solidFill>
                    <a:srgbClr val="585858"/>
                  </a:solidFill>
                  <a:latin typeface="Calibri"/>
                  <a:cs typeface="Calibri"/>
                </a:rPr>
                <a:t> </a:t>
              </a:r>
              <a:r>
                <a:rPr sz="1100" dirty="0">
                  <a:solidFill>
                    <a:srgbClr val="585858"/>
                  </a:solidFill>
                  <a:latin typeface="Calibri"/>
                  <a:cs typeface="Calibri"/>
                </a:rPr>
                <a:t>Acc</a:t>
              </a:r>
              <a:r>
                <a:rPr sz="1100" spc="5" dirty="0">
                  <a:solidFill>
                    <a:srgbClr val="585858"/>
                  </a:solidFill>
                  <a:latin typeface="Calibri"/>
                  <a:cs typeface="Calibri"/>
                </a:rPr>
                <a:t>o</a:t>
              </a:r>
              <a:r>
                <a:rPr sz="1100" spc="-15" dirty="0">
                  <a:solidFill>
                    <a:srgbClr val="585858"/>
                  </a:solidFill>
                  <a:latin typeface="Calibri"/>
                  <a:cs typeface="Calibri"/>
                </a:rPr>
                <a:t>un</a:t>
              </a:r>
              <a:r>
                <a:rPr sz="1100" dirty="0">
                  <a:solidFill>
                    <a:srgbClr val="585858"/>
                  </a:solidFill>
                  <a:latin typeface="Calibri"/>
                  <a:cs typeface="Calibri"/>
                </a:rPr>
                <a:t>t</a:t>
              </a:r>
              <a:endParaRPr sz="1100" dirty="0">
                <a:latin typeface="Calibri"/>
                <a:cs typeface="Calibri"/>
              </a:endParaRPr>
            </a:p>
            <a:p>
              <a:pPr marL="12700">
                <a:lnSpc>
                  <a:spcPct val="100000"/>
                </a:lnSpc>
              </a:pPr>
              <a:r>
                <a:rPr sz="1100" b="1" spc="-5" dirty="0">
                  <a:solidFill>
                    <a:srgbClr val="C0504D"/>
                  </a:solidFill>
                  <a:latin typeface="Calibri"/>
                  <a:cs typeface="Calibri"/>
                </a:rPr>
                <a:t>SPM</a:t>
              </a:r>
              <a:r>
                <a:rPr sz="1100" b="1" spc="-35" dirty="0">
                  <a:solidFill>
                    <a:srgbClr val="C0504D"/>
                  </a:solidFill>
                  <a:latin typeface="Calibri"/>
                  <a:cs typeface="Calibri"/>
                </a:rPr>
                <a:t> </a:t>
              </a:r>
              <a:r>
                <a:rPr sz="1100" b="1" dirty="0">
                  <a:latin typeface="Calibri"/>
                  <a:cs typeface="Calibri"/>
                </a:rPr>
                <a:t>:</a:t>
              </a:r>
              <a:r>
                <a:rPr sz="1100" b="1" spc="-25" dirty="0">
                  <a:latin typeface="Calibri"/>
                  <a:cs typeface="Calibri"/>
                </a:rPr>
                <a:t> </a:t>
              </a:r>
              <a:r>
                <a:rPr sz="1100" b="1" dirty="0">
                  <a:solidFill>
                    <a:schemeClr val="tx2">
                      <a:lumMod val="60000"/>
                      <a:lumOff val="40000"/>
                    </a:schemeClr>
                  </a:solidFill>
                  <a:latin typeface="Calibri"/>
                  <a:cs typeface="Calibri"/>
                </a:rPr>
                <a:t>8A</a:t>
              </a:r>
              <a:r>
                <a:rPr sz="1100" b="1" spc="-35" dirty="0">
                  <a:solidFill>
                    <a:schemeClr val="tx2">
                      <a:lumMod val="60000"/>
                      <a:lumOff val="40000"/>
                    </a:schemeClr>
                  </a:solidFill>
                  <a:latin typeface="Calibri"/>
                  <a:cs typeface="Calibri"/>
                </a:rPr>
                <a:t> </a:t>
              </a:r>
              <a:r>
                <a:rPr sz="1100" b="1" dirty="0">
                  <a:solidFill>
                    <a:schemeClr val="tx2">
                      <a:lumMod val="60000"/>
                      <a:lumOff val="40000"/>
                    </a:schemeClr>
                  </a:solidFill>
                  <a:latin typeface="Calibri"/>
                  <a:cs typeface="Calibri"/>
                </a:rPr>
                <a:t>1B</a:t>
              </a:r>
              <a:endParaRPr sz="1100" dirty="0">
                <a:solidFill>
                  <a:schemeClr val="tx2">
                    <a:lumMod val="60000"/>
                    <a:lumOff val="40000"/>
                  </a:schemeClr>
                </a:solidFill>
                <a:latin typeface="Calibri"/>
                <a:cs typeface="Calibri"/>
              </a:endParaRPr>
            </a:p>
            <a:p>
              <a:pPr marL="12700">
                <a:lnSpc>
                  <a:spcPct val="100000"/>
                </a:lnSpc>
              </a:pPr>
              <a:r>
                <a:rPr sz="1100" b="1" spc="-5" dirty="0">
                  <a:solidFill>
                    <a:srgbClr val="585858"/>
                  </a:solidFill>
                  <a:latin typeface="Calibri"/>
                  <a:cs typeface="Calibri"/>
                </a:rPr>
                <a:t>Qualification</a:t>
              </a:r>
              <a:r>
                <a:rPr sz="1100" b="1" spc="-55" dirty="0">
                  <a:solidFill>
                    <a:srgbClr val="585858"/>
                  </a:solidFill>
                  <a:latin typeface="Calibri"/>
                  <a:cs typeface="Calibri"/>
                </a:rPr>
                <a:t> </a:t>
              </a:r>
              <a:r>
                <a:rPr sz="1100" b="1" dirty="0">
                  <a:solidFill>
                    <a:srgbClr val="585858"/>
                  </a:solidFill>
                  <a:latin typeface="Calibri"/>
                  <a:cs typeface="Calibri"/>
                </a:rPr>
                <a:t>:</a:t>
              </a:r>
              <a:r>
                <a:rPr sz="1100" b="1" spc="-20" dirty="0">
                  <a:solidFill>
                    <a:srgbClr val="585858"/>
                  </a:solidFill>
                  <a:latin typeface="Calibri"/>
                  <a:cs typeface="Calibri"/>
                </a:rPr>
                <a:t> </a:t>
              </a:r>
              <a:r>
                <a:rPr sz="1100" b="1" dirty="0">
                  <a:solidFill>
                    <a:srgbClr val="943735"/>
                  </a:solidFill>
                  <a:latin typeface="Calibri"/>
                  <a:cs typeface="Calibri"/>
                </a:rPr>
                <a:t>LCCI</a:t>
              </a:r>
              <a:r>
                <a:rPr sz="1100" b="1" spc="-40" dirty="0">
                  <a:solidFill>
                    <a:srgbClr val="943735"/>
                  </a:solidFill>
                  <a:latin typeface="Calibri"/>
                  <a:cs typeface="Calibri"/>
                </a:rPr>
                <a:t> </a:t>
              </a:r>
              <a:r>
                <a:rPr sz="1100" b="1" spc="-5" dirty="0">
                  <a:solidFill>
                    <a:srgbClr val="943735"/>
                  </a:solidFill>
                  <a:latin typeface="Calibri"/>
                  <a:cs typeface="Calibri"/>
                </a:rPr>
                <a:t>Certificate</a:t>
              </a:r>
              <a:r>
                <a:rPr sz="1100" b="1" spc="-55" dirty="0">
                  <a:solidFill>
                    <a:srgbClr val="943735"/>
                  </a:solidFill>
                  <a:latin typeface="Calibri"/>
                  <a:cs typeface="Calibri"/>
                </a:rPr>
                <a:t> </a:t>
              </a:r>
              <a:r>
                <a:rPr sz="1100" b="1" dirty="0">
                  <a:solidFill>
                    <a:srgbClr val="943735"/>
                  </a:solidFill>
                  <a:latin typeface="Calibri"/>
                  <a:cs typeface="Calibri"/>
                </a:rPr>
                <a:t>(Lvl</a:t>
              </a:r>
              <a:r>
                <a:rPr sz="1100" b="1" spc="-45" dirty="0">
                  <a:solidFill>
                    <a:srgbClr val="943735"/>
                  </a:solidFill>
                  <a:latin typeface="Calibri"/>
                  <a:cs typeface="Calibri"/>
                </a:rPr>
                <a:t> </a:t>
              </a:r>
              <a:r>
                <a:rPr sz="1100" b="1" spc="5" dirty="0">
                  <a:solidFill>
                    <a:srgbClr val="943735"/>
                  </a:solidFill>
                  <a:latin typeface="Calibri"/>
                  <a:cs typeface="Calibri"/>
                </a:rPr>
                <a:t>2)</a:t>
              </a:r>
              <a:endParaRPr sz="1100" dirty="0">
                <a:latin typeface="Calibri"/>
                <a:cs typeface="Calibri"/>
              </a:endParaRPr>
            </a:p>
          </p:txBody>
        </p:sp>
        <p:sp>
          <p:nvSpPr>
            <p:cNvPr id="84" name="object 84"/>
            <p:cNvSpPr txBox="1"/>
            <p:nvPr/>
          </p:nvSpPr>
          <p:spPr>
            <a:xfrm>
              <a:off x="2863976" y="842009"/>
              <a:ext cx="3566160" cy="554355"/>
            </a:xfrm>
            <a:prstGeom prst="rect">
              <a:avLst/>
            </a:prstGeom>
          </p:spPr>
          <p:txBody>
            <a:bodyPr vert="horz" wrap="square" lIns="0" tIns="6350" rIns="0" bIns="0" rtlCol="0">
              <a:spAutoFit/>
            </a:bodyPr>
            <a:lstStyle/>
            <a:p>
              <a:pPr marL="927100" marR="5080" indent="-915035">
                <a:lnSpc>
                  <a:spcPct val="103200"/>
                </a:lnSpc>
                <a:spcBef>
                  <a:spcPts val="50"/>
                </a:spcBef>
              </a:pPr>
              <a:r>
                <a:rPr sz="1200" b="1" spc="-10" dirty="0">
                  <a:latin typeface="Calibri"/>
                  <a:cs typeface="Calibri"/>
                </a:rPr>
                <a:t>2020-</a:t>
              </a:r>
              <a:r>
                <a:rPr lang="en-US" sz="1200" b="1" spc="-10" dirty="0">
                  <a:latin typeface="Calibri"/>
                  <a:cs typeface="Calibri"/>
                </a:rPr>
                <a:t>2023</a:t>
              </a:r>
              <a:r>
                <a:rPr sz="1200" b="1" spc="-5" dirty="0">
                  <a:latin typeface="Calibri"/>
                  <a:cs typeface="Calibri"/>
                </a:rPr>
                <a:t> </a:t>
              </a:r>
              <a:r>
                <a:rPr lang="en-US" sz="1200" b="1" spc="-5" dirty="0">
                  <a:latin typeface="Calibri"/>
                  <a:cs typeface="Calibri"/>
                </a:rPr>
                <a:t>	</a:t>
              </a:r>
              <a:r>
                <a:rPr sz="1650" b="1" spc="-7" baseline="2525" dirty="0" err="1">
                  <a:solidFill>
                    <a:srgbClr val="404040"/>
                  </a:solidFill>
                  <a:latin typeface="Calibri"/>
                  <a:cs typeface="Calibri"/>
                </a:rPr>
                <a:t>Universiti</a:t>
              </a:r>
              <a:r>
                <a:rPr sz="1650" b="1" spc="-7" baseline="2525" dirty="0">
                  <a:solidFill>
                    <a:srgbClr val="404040"/>
                  </a:solidFill>
                  <a:latin typeface="Calibri"/>
                  <a:cs typeface="Calibri"/>
                </a:rPr>
                <a:t> Teknologi </a:t>
              </a:r>
              <a:r>
                <a:rPr sz="1650" b="1" baseline="2525" dirty="0">
                  <a:solidFill>
                    <a:srgbClr val="404040"/>
                  </a:solidFill>
                  <a:latin typeface="Calibri"/>
                  <a:cs typeface="Calibri"/>
                </a:rPr>
                <a:t>MARA </a:t>
              </a:r>
              <a:r>
                <a:rPr sz="1650" b="1" spc="-7" baseline="2525" dirty="0">
                  <a:solidFill>
                    <a:srgbClr val="404040"/>
                  </a:solidFill>
                  <a:latin typeface="Calibri"/>
                  <a:cs typeface="Calibri"/>
                </a:rPr>
                <a:t>(UiTM) Shah </a:t>
              </a:r>
              <a:r>
                <a:rPr sz="1650" b="1" baseline="2525" dirty="0">
                  <a:solidFill>
                    <a:srgbClr val="404040"/>
                  </a:solidFill>
                  <a:latin typeface="Calibri"/>
                  <a:cs typeface="Calibri"/>
                </a:rPr>
                <a:t>Alam </a:t>
              </a:r>
              <a:r>
                <a:rPr sz="1650" b="1" spc="-352" baseline="2525" dirty="0">
                  <a:solidFill>
                    <a:srgbClr val="404040"/>
                  </a:solidFill>
                  <a:latin typeface="Calibri"/>
                  <a:cs typeface="Calibri"/>
                </a:rPr>
                <a:t> </a:t>
              </a:r>
              <a:r>
                <a:rPr sz="1100" dirty="0">
                  <a:solidFill>
                    <a:srgbClr val="585858"/>
                  </a:solidFill>
                  <a:latin typeface="Calibri"/>
                  <a:cs typeface="Calibri"/>
                </a:rPr>
                <a:t>Master of </a:t>
              </a:r>
              <a:r>
                <a:rPr sz="1100" spc="-5" dirty="0">
                  <a:solidFill>
                    <a:srgbClr val="585858"/>
                  </a:solidFill>
                  <a:latin typeface="Calibri"/>
                  <a:cs typeface="Calibri"/>
                </a:rPr>
                <a:t>Science </a:t>
              </a:r>
              <a:r>
                <a:rPr sz="1100" dirty="0">
                  <a:solidFill>
                    <a:srgbClr val="585858"/>
                  </a:solidFill>
                  <a:latin typeface="Calibri"/>
                  <a:cs typeface="Calibri"/>
                </a:rPr>
                <a:t>in </a:t>
              </a:r>
              <a:r>
                <a:rPr sz="1100" spc="-5" dirty="0">
                  <a:solidFill>
                    <a:srgbClr val="585858"/>
                  </a:solidFill>
                  <a:latin typeface="Calibri"/>
                  <a:cs typeface="Calibri"/>
                </a:rPr>
                <a:t>Mechanical Engineering </a:t>
              </a:r>
              <a:r>
                <a:rPr sz="1100" dirty="0">
                  <a:solidFill>
                    <a:srgbClr val="585858"/>
                  </a:solidFill>
                  <a:latin typeface="Calibri"/>
                  <a:cs typeface="Calibri"/>
                </a:rPr>
                <a:t> </a:t>
              </a:r>
              <a:r>
                <a:rPr sz="1100" b="1" dirty="0">
                  <a:solidFill>
                    <a:srgbClr val="8063A1"/>
                  </a:solidFill>
                  <a:latin typeface="Calibri"/>
                  <a:cs typeface="Calibri"/>
                </a:rPr>
                <a:t>(RESEARCH)</a:t>
              </a:r>
              <a:endParaRPr sz="1100" dirty="0">
                <a:latin typeface="Calibri"/>
                <a:cs typeface="Calibri"/>
              </a:endParaRPr>
            </a:p>
          </p:txBody>
        </p:sp>
      </p:grpSp>
      <p:grpSp>
        <p:nvGrpSpPr>
          <p:cNvPr id="120" name="Group 119">
            <a:extLst>
              <a:ext uri="{FF2B5EF4-FFF2-40B4-BE49-F238E27FC236}">
                <a16:creationId xmlns:a16="http://schemas.microsoft.com/office/drawing/2014/main" id="{5FCCE4F9-41D2-E5BF-815D-FC3A903FE9DE}"/>
              </a:ext>
            </a:extLst>
          </p:cNvPr>
          <p:cNvGrpSpPr/>
          <p:nvPr/>
        </p:nvGrpSpPr>
        <p:grpSpPr>
          <a:xfrm>
            <a:off x="2788157" y="92075"/>
            <a:ext cx="2243455" cy="502920"/>
            <a:chOff x="2788157" y="195833"/>
            <a:chExt cx="2243455" cy="502920"/>
          </a:xfrm>
        </p:grpSpPr>
        <p:pic>
          <p:nvPicPr>
            <p:cNvPr id="61" name="object 61"/>
            <p:cNvPicPr/>
            <p:nvPr/>
          </p:nvPicPr>
          <p:blipFill>
            <a:blip r:embed="rId7" cstate="print"/>
            <a:stretch>
              <a:fillRect/>
            </a:stretch>
          </p:blipFill>
          <p:spPr>
            <a:xfrm>
              <a:off x="2839211" y="271271"/>
              <a:ext cx="387095" cy="385572"/>
            </a:xfrm>
            <a:prstGeom prst="rect">
              <a:avLst/>
            </a:prstGeom>
          </p:spPr>
        </p:pic>
        <p:sp>
          <p:nvSpPr>
            <p:cNvPr id="63" name="object 63"/>
            <p:cNvSpPr/>
            <p:nvPr/>
          </p:nvSpPr>
          <p:spPr>
            <a:xfrm>
              <a:off x="2788157" y="195833"/>
              <a:ext cx="2243455" cy="502920"/>
            </a:xfrm>
            <a:custGeom>
              <a:avLst/>
              <a:gdLst/>
              <a:ahLst/>
              <a:cxnLst/>
              <a:rect l="l" t="t" r="r" b="b"/>
              <a:pathLst>
                <a:path w="2243454" h="502920">
                  <a:moveTo>
                    <a:pt x="432816" y="438912"/>
                  </a:moveTo>
                  <a:lnTo>
                    <a:pt x="2242947" y="438912"/>
                  </a:lnTo>
                </a:path>
                <a:path w="2243454" h="502920">
                  <a:moveTo>
                    <a:pt x="0" y="251459"/>
                  </a:moveTo>
                  <a:lnTo>
                    <a:pt x="4984" y="200764"/>
                  </a:lnTo>
                  <a:lnTo>
                    <a:pt x="19282" y="153554"/>
                  </a:lnTo>
                  <a:lnTo>
                    <a:pt x="41904" y="110839"/>
                  </a:lnTo>
                  <a:lnTo>
                    <a:pt x="71866" y="73628"/>
                  </a:lnTo>
                  <a:lnTo>
                    <a:pt x="108179" y="42929"/>
                  </a:lnTo>
                  <a:lnTo>
                    <a:pt x="149858" y="19752"/>
                  </a:lnTo>
                  <a:lnTo>
                    <a:pt x="195915" y="5106"/>
                  </a:lnTo>
                  <a:lnTo>
                    <a:pt x="245364" y="0"/>
                  </a:lnTo>
                  <a:lnTo>
                    <a:pt x="294812" y="5106"/>
                  </a:lnTo>
                  <a:lnTo>
                    <a:pt x="340869" y="19752"/>
                  </a:lnTo>
                  <a:lnTo>
                    <a:pt x="382548" y="42929"/>
                  </a:lnTo>
                  <a:lnTo>
                    <a:pt x="418861" y="73628"/>
                  </a:lnTo>
                  <a:lnTo>
                    <a:pt x="448823" y="110839"/>
                  </a:lnTo>
                  <a:lnTo>
                    <a:pt x="471445" y="153554"/>
                  </a:lnTo>
                  <a:lnTo>
                    <a:pt x="485743" y="200764"/>
                  </a:lnTo>
                  <a:lnTo>
                    <a:pt x="490728" y="251459"/>
                  </a:lnTo>
                  <a:lnTo>
                    <a:pt x="485743" y="302155"/>
                  </a:lnTo>
                  <a:lnTo>
                    <a:pt x="471445" y="349365"/>
                  </a:lnTo>
                  <a:lnTo>
                    <a:pt x="448823" y="392080"/>
                  </a:lnTo>
                  <a:lnTo>
                    <a:pt x="418861" y="429291"/>
                  </a:lnTo>
                  <a:lnTo>
                    <a:pt x="382548" y="459990"/>
                  </a:lnTo>
                  <a:lnTo>
                    <a:pt x="340869" y="483167"/>
                  </a:lnTo>
                  <a:lnTo>
                    <a:pt x="294812" y="497813"/>
                  </a:lnTo>
                  <a:lnTo>
                    <a:pt x="245364" y="502920"/>
                  </a:lnTo>
                  <a:lnTo>
                    <a:pt x="195915" y="497813"/>
                  </a:lnTo>
                  <a:lnTo>
                    <a:pt x="149858" y="483167"/>
                  </a:lnTo>
                  <a:lnTo>
                    <a:pt x="108179" y="459990"/>
                  </a:lnTo>
                  <a:lnTo>
                    <a:pt x="71866" y="429291"/>
                  </a:lnTo>
                  <a:lnTo>
                    <a:pt x="41904" y="392080"/>
                  </a:lnTo>
                  <a:lnTo>
                    <a:pt x="19282" y="349365"/>
                  </a:lnTo>
                  <a:lnTo>
                    <a:pt x="4984" y="302155"/>
                  </a:lnTo>
                  <a:lnTo>
                    <a:pt x="0" y="251459"/>
                  </a:lnTo>
                  <a:close/>
                </a:path>
              </a:pathLst>
            </a:custGeom>
            <a:ln w="28575">
              <a:solidFill>
                <a:srgbClr val="7E7E7E"/>
              </a:solidFill>
            </a:ln>
          </p:spPr>
          <p:txBody>
            <a:bodyPr wrap="square" lIns="0" tIns="0" rIns="0" bIns="0" rtlCol="0"/>
            <a:lstStyle/>
            <a:p>
              <a:endParaRPr/>
            </a:p>
          </p:txBody>
        </p:sp>
        <p:sp>
          <p:nvSpPr>
            <p:cNvPr id="85" name="TextBox 84">
              <a:extLst>
                <a:ext uri="{FF2B5EF4-FFF2-40B4-BE49-F238E27FC236}">
                  <a16:creationId xmlns:a16="http://schemas.microsoft.com/office/drawing/2014/main" id="{BD13E008-90E0-D8E2-0B14-0FBB43E487FF}"/>
                </a:ext>
              </a:extLst>
            </p:cNvPr>
            <p:cNvSpPr txBox="1"/>
            <p:nvPr/>
          </p:nvSpPr>
          <p:spPr>
            <a:xfrm>
              <a:off x="3432336" y="228838"/>
              <a:ext cx="1064715" cy="369332"/>
            </a:xfrm>
            <a:prstGeom prst="rect">
              <a:avLst/>
            </a:prstGeom>
            <a:noFill/>
          </p:spPr>
          <p:txBody>
            <a:bodyPr wrap="none" rtlCol="0">
              <a:spAutoFit/>
            </a:bodyPr>
            <a:lstStyle/>
            <a:p>
              <a:r>
                <a:rPr lang="en-US" b="1" dirty="0">
                  <a:solidFill>
                    <a:schemeClr val="accent1"/>
                  </a:solidFill>
                  <a:latin typeface="Agency FB" panose="020B0503020202020204" pitchFamily="34" charset="0"/>
                </a:rPr>
                <a:t>EDUCATION</a:t>
              </a:r>
              <a:endParaRPr lang="en-MY" b="1" dirty="0">
                <a:solidFill>
                  <a:schemeClr val="accent1"/>
                </a:solidFill>
                <a:latin typeface="Agency FB" panose="020B0503020202020204" pitchFamily="34" charset="0"/>
              </a:endParaRPr>
            </a:p>
          </p:txBody>
        </p:sp>
      </p:grpSp>
      <p:sp>
        <p:nvSpPr>
          <p:cNvPr id="86" name="TextBox 85">
            <a:extLst>
              <a:ext uri="{FF2B5EF4-FFF2-40B4-BE49-F238E27FC236}">
                <a16:creationId xmlns:a16="http://schemas.microsoft.com/office/drawing/2014/main" id="{03C8EF8B-84CE-5CC4-02AE-099290275317}"/>
              </a:ext>
            </a:extLst>
          </p:cNvPr>
          <p:cNvSpPr txBox="1"/>
          <p:nvPr/>
        </p:nvSpPr>
        <p:spPr>
          <a:xfrm>
            <a:off x="476430" y="136450"/>
            <a:ext cx="1758815" cy="769441"/>
          </a:xfrm>
          <a:prstGeom prst="rect">
            <a:avLst/>
          </a:prstGeom>
          <a:noFill/>
        </p:spPr>
        <p:txBody>
          <a:bodyPr wrap="none" rtlCol="0">
            <a:spAutoFit/>
          </a:bodyPr>
          <a:lstStyle/>
          <a:p>
            <a:pPr algn="ctr"/>
            <a:r>
              <a:rPr lang="en-US" sz="2200" dirty="0">
                <a:latin typeface="Bahnschrift Condensed" panose="020B0502040204020203" pitchFamily="34" charset="0"/>
              </a:rPr>
              <a:t>MOHAMAD HAZIQ </a:t>
            </a:r>
          </a:p>
          <a:p>
            <a:pPr algn="ctr"/>
            <a:r>
              <a:rPr lang="en-US" sz="2200" dirty="0">
                <a:latin typeface="Bahnschrift Condensed" panose="020B0502040204020203" pitchFamily="34" charset="0"/>
              </a:rPr>
              <a:t>AHMAD YUSRI</a:t>
            </a:r>
            <a:endParaRPr lang="en-MY" sz="2200" dirty="0">
              <a:latin typeface="Bahnschrift Condensed" panose="020B0502040204020203" pitchFamily="34" charset="0"/>
            </a:endParaRPr>
          </a:p>
        </p:txBody>
      </p:sp>
      <p:sp>
        <p:nvSpPr>
          <p:cNvPr id="87" name="TextBox 86">
            <a:extLst>
              <a:ext uri="{FF2B5EF4-FFF2-40B4-BE49-F238E27FC236}">
                <a16:creationId xmlns:a16="http://schemas.microsoft.com/office/drawing/2014/main" id="{7AF51942-AE9C-43B8-FA24-09445E0CA6D8}"/>
              </a:ext>
            </a:extLst>
          </p:cNvPr>
          <p:cNvSpPr txBox="1"/>
          <p:nvPr/>
        </p:nvSpPr>
        <p:spPr>
          <a:xfrm>
            <a:off x="69254" y="951553"/>
            <a:ext cx="2618024" cy="400110"/>
          </a:xfrm>
          <a:prstGeom prst="rect">
            <a:avLst/>
          </a:prstGeom>
          <a:noFill/>
        </p:spPr>
        <p:txBody>
          <a:bodyPr wrap="none" rtlCol="0">
            <a:spAutoFit/>
          </a:bodyPr>
          <a:lstStyle/>
          <a:p>
            <a:pPr algn="ctr"/>
            <a:r>
              <a:rPr lang="en-US" sz="2000" b="1" dirty="0">
                <a:solidFill>
                  <a:srgbClr val="9BBA58"/>
                </a:solidFill>
                <a:latin typeface="Bahnschrift Condensed" panose="020B0502040204020203" pitchFamily="34" charset="0"/>
              </a:rPr>
              <a:t>DEVELOPER</a:t>
            </a:r>
            <a:r>
              <a:rPr lang="en-US" sz="2000" b="1" dirty="0">
                <a:latin typeface="Bahnschrift Condensed" panose="020B0502040204020203" pitchFamily="34" charset="0"/>
              </a:rPr>
              <a:t> </a:t>
            </a:r>
            <a:r>
              <a:rPr lang="en-US" sz="2000" b="1" dirty="0">
                <a:solidFill>
                  <a:srgbClr val="4F81BC"/>
                </a:solidFill>
                <a:latin typeface="Bahnschrift Condensed" panose="020B0502040204020203" pitchFamily="34" charset="0"/>
              </a:rPr>
              <a:t>&amp;</a:t>
            </a:r>
            <a:r>
              <a:rPr lang="en-US" sz="2000" b="1" dirty="0">
                <a:latin typeface="Bahnschrift Condensed" panose="020B0502040204020203" pitchFamily="34" charset="0"/>
              </a:rPr>
              <a:t> </a:t>
            </a:r>
            <a:r>
              <a:rPr lang="en-US" sz="2000" b="1" dirty="0">
                <a:solidFill>
                  <a:srgbClr val="4AACC5"/>
                </a:solidFill>
                <a:latin typeface="Bahnschrift Condensed" panose="020B0502040204020203" pitchFamily="34" charset="0"/>
              </a:rPr>
              <a:t>PROGRAMMER</a:t>
            </a:r>
            <a:endParaRPr lang="en-MY" sz="2000" b="1" dirty="0">
              <a:solidFill>
                <a:srgbClr val="4AACC5"/>
              </a:solidFill>
              <a:latin typeface="Bahnschrift Condensed" panose="020B0502040204020203" pitchFamily="34" charset="0"/>
            </a:endParaRPr>
          </a:p>
        </p:txBody>
      </p:sp>
      <p:sp>
        <p:nvSpPr>
          <p:cNvPr id="88" name="TextBox 87">
            <a:extLst>
              <a:ext uri="{FF2B5EF4-FFF2-40B4-BE49-F238E27FC236}">
                <a16:creationId xmlns:a16="http://schemas.microsoft.com/office/drawing/2014/main" id="{65A65480-D5E1-8775-2375-3E0F449C542B}"/>
              </a:ext>
            </a:extLst>
          </p:cNvPr>
          <p:cNvSpPr txBox="1"/>
          <p:nvPr/>
        </p:nvSpPr>
        <p:spPr>
          <a:xfrm>
            <a:off x="853135" y="2636655"/>
            <a:ext cx="1005404" cy="400110"/>
          </a:xfrm>
          <a:prstGeom prst="rect">
            <a:avLst/>
          </a:prstGeom>
          <a:noFill/>
        </p:spPr>
        <p:txBody>
          <a:bodyPr wrap="none" rtlCol="0">
            <a:spAutoFit/>
          </a:bodyPr>
          <a:lstStyle/>
          <a:p>
            <a:pPr algn="ctr"/>
            <a:r>
              <a:rPr lang="en-US" sz="2000" dirty="0">
                <a:solidFill>
                  <a:srgbClr val="30859C"/>
                </a:solidFill>
                <a:latin typeface="Bahnschrift Condensed" panose="020B0502040204020203" pitchFamily="34" charset="0"/>
              </a:rPr>
              <a:t>ABOUT ME</a:t>
            </a:r>
            <a:endParaRPr lang="en-MY" sz="2000" dirty="0">
              <a:solidFill>
                <a:srgbClr val="30859C"/>
              </a:solidFill>
              <a:latin typeface="Bahnschrift Condensed" panose="020B0502040204020203" pitchFamily="34" charset="0"/>
            </a:endParaRPr>
          </a:p>
        </p:txBody>
      </p:sp>
      <p:grpSp>
        <p:nvGrpSpPr>
          <p:cNvPr id="18" name="object 18"/>
          <p:cNvGrpSpPr/>
          <p:nvPr/>
        </p:nvGrpSpPr>
        <p:grpSpPr>
          <a:xfrm>
            <a:off x="134238" y="6951484"/>
            <a:ext cx="2257425" cy="531495"/>
            <a:chOff x="151066" y="7115746"/>
            <a:chExt cx="2257425" cy="531495"/>
          </a:xfrm>
        </p:grpSpPr>
        <p:sp>
          <p:nvSpPr>
            <p:cNvPr id="19" name="object 19"/>
            <p:cNvSpPr/>
            <p:nvPr/>
          </p:nvSpPr>
          <p:spPr>
            <a:xfrm>
              <a:off x="598170" y="7568945"/>
              <a:ext cx="1810385" cy="0"/>
            </a:xfrm>
            <a:custGeom>
              <a:avLst/>
              <a:gdLst/>
              <a:ahLst/>
              <a:cxnLst/>
              <a:rect l="l" t="t" r="r" b="b"/>
              <a:pathLst>
                <a:path w="1810385">
                  <a:moveTo>
                    <a:pt x="0" y="0"/>
                  </a:moveTo>
                  <a:lnTo>
                    <a:pt x="1810131" y="0"/>
                  </a:lnTo>
                </a:path>
              </a:pathLst>
            </a:custGeom>
            <a:ln w="28575">
              <a:solidFill>
                <a:srgbClr val="7E7E7E"/>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243840" y="7226807"/>
              <a:ext cx="332232" cy="321563"/>
            </a:xfrm>
            <a:prstGeom prst="rect">
              <a:avLst/>
            </a:prstGeom>
          </p:spPr>
        </p:pic>
        <p:sp>
          <p:nvSpPr>
            <p:cNvPr id="21" name="object 21"/>
            <p:cNvSpPr/>
            <p:nvPr/>
          </p:nvSpPr>
          <p:spPr>
            <a:xfrm>
              <a:off x="165354" y="7130033"/>
              <a:ext cx="490855" cy="502920"/>
            </a:xfrm>
            <a:custGeom>
              <a:avLst/>
              <a:gdLst/>
              <a:ahLst/>
              <a:cxnLst/>
              <a:rect l="l" t="t" r="r" b="b"/>
              <a:pathLst>
                <a:path w="490855" h="502920">
                  <a:moveTo>
                    <a:pt x="0" y="251460"/>
                  </a:moveTo>
                  <a:lnTo>
                    <a:pt x="4984" y="200764"/>
                  </a:lnTo>
                  <a:lnTo>
                    <a:pt x="19282" y="153554"/>
                  </a:lnTo>
                  <a:lnTo>
                    <a:pt x="41904" y="110839"/>
                  </a:lnTo>
                  <a:lnTo>
                    <a:pt x="71866" y="73628"/>
                  </a:lnTo>
                  <a:lnTo>
                    <a:pt x="108179" y="42929"/>
                  </a:lnTo>
                  <a:lnTo>
                    <a:pt x="149858" y="19752"/>
                  </a:lnTo>
                  <a:lnTo>
                    <a:pt x="195915" y="5106"/>
                  </a:lnTo>
                  <a:lnTo>
                    <a:pt x="245364" y="0"/>
                  </a:lnTo>
                  <a:lnTo>
                    <a:pt x="294812" y="5106"/>
                  </a:lnTo>
                  <a:lnTo>
                    <a:pt x="340869" y="19752"/>
                  </a:lnTo>
                  <a:lnTo>
                    <a:pt x="382548" y="42929"/>
                  </a:lnTo>
                  <a:lnTo>
                    <a:pt x="418861" y="73628"/>
                  </a:lnTo>
                  <a:lnTo>
                    <a:pt x="448823" y="110839"/>
                  </a:lnTo>
                  <a:lnTo>
                    <a:pt x="471445" y="153554"/>
                  </a:lnTo>
                  <a:lnTo>
                    <a:pt x="485743" y="200764"/>
                  </a:lnTo>
                  <a:lnTo>
                    <a:pt x="490728" y="251460"/>
                  </a:lnTo>
                  <a:lnTo>
                    <a:pt x="485743" y="302155"/>
                  </a:lnTo>
                  <a:lnTo>
                    <a:pt x="471445" y="349365"/>
                  </a:lnTo>
                  <a:lnTo>
                    <a:pt x="448823" y="392080"/>
                  </a:lnTo>
                  <a:lnTo>
                    <a:pt x="418861" y="429291"/>
                  </a:lnTo>
                  <a:lnTo>
                    <a:pt x="382548" y="459990"/>
                  </a:lnTo>
                  <a:lnTo>
                    <a:pt x="340869" y="483167"/>
                  </a:lnTo>
                  <a:lnTo>
                    <a:pt x="294812" y="497813"/>
                  </a:lnTo>
                  <a:lnTo>
                    <a:pt x="245364" y="502919"/>
                  </a:lnTo>
                  <a:lnTo>
                    <a:pt x="195915" y="497813"/>
                  </a:lnTo>
                  <a:lnTo>
                    <a:pt x="149858" y="483167"/>
                  </a:lnTo>
                  <a:lnTo>
                    <a:pt x="108179" y="459990"/>
                  </a:lnTo>
                  <a:lnTo>
                    <a:pt x="71866" y="429291"/>
                  </a:lnTo>
                  <a:lnTo>
                    <a:pt x="41904" y="392080"/>
                  </a:lnTo>
                  <a:lnTo>
                    <a:pt x="19282" y="349365"/>
                  </a:lnTo>
                  <a:lnTo>
                    <a:pt x="4984" y="302155"/>
                  </a:lnTo>
                  <a:lnTo>
                    <a:pt x="0" y="251460"/>
                  </a:lnTo>
                  <a:close/>
                </a:path>
              </a:pathLst>
            </a:custGeom>
            <a:ln w="28575">
              <a:solidFill>
                <a:srgbClr val="7E7E7E"/>
              </a:solidFill>
            </a:ln>
          </p:spPr>
          <p:txBody>
            <a:bodyPr wrap="square" lIns="0" tIns="0" rIns="0" bIns="0" rtlCol="0"/>
            <a:lstStyle/>
            <a:p>
              <a:endParaRPr/>
            </a:p>
          </p:txBody>
        </p:sp>
      </p:grpSp>
      <p:sp>
        <p:nvSpPr>
          <p:cNvPr id="89" name="TextBox 88">
            <a:extLst>
              <a:ext uri="{FF2B5EF4-FFF2-40B4-BE49-F238E27FC236}">
                <a16:creationId xmlns:a16="http://schemas.microsoft.com/office/drawing/2014/main" id="{D18617D4-56A8-566A-FF77-C0CCBB5FEC9C}"/>
              </a:ext>
            </a:extLst>
          </p:cNvPr>
          <p:cNvSpPr txBox="1"/>
          <p:nvPr/>
        </p:nvSpPr>
        <p:spPr>
          <a:xfrm>
            <a:off x="618296" y="6998784"/>
            <a:ext cx="1681871"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SOFTWARE SKILLS</a:t>
            </a:r>
            <a:endParaRPr lang="en-MY" sz="2000" b="1" dirty="0">
              <a:solidFill>
                <a:srgbClr val="30859C"/>
              </a:solidFill>
              <a:latin typeface="Bahnschrift Condensed" panose="020B0502040204020203" pitchFamily="34" charset="0"/>
            </a:endParaRPr>
          </a:p>
        </p:txBody>
      </p:sp>
      <p:grpSp>
        <p:nvGrpSpPr>
          <p:cNvPr id="121" name="Group 120">
            <a:extLst>
              <a:ext uri="{FF2B5EF4-FFF2-40B4-BE49-F238E27FC236}">
                <a16:creationId xmlns:a16="http://schemas.microsoft.com/office/drawing/2014/main" id="{9575DE5E-F8DD-C0DD-A485-37DA8B81CDDA}"/>
              </a:ext>
            </a:extLst>
          </p:cNvPr>
          <p:cNvGrpSpPr/>
          <p:nvPr/>
        </p:nvGrpSpPr>
        <p:grpSpPr>
          <a:xfrm>
            <a:off x="2788157" y="3216275"/>
            <a:ext cx="2243455" cy="503404"/>
            <a:chOff x="2788157" y="3598441"/>
            <a:chExt cx="2243455" cy="503404"/>
          </a:xfrm>
        </p:grpSpPr>
        <p:pic>
          <p:nvPicPr>
            <p:cNvPr id="68" name="object 68"/>
            <p:cNvPicPr/>
            <p:nvPr/>
          </p:nvPicPr>
          <p:blipFill>
            <a:blip r:embed="rId9" cstate="print"/>
            <a:stretch>
              <a:fillRect/>
            </a:stretch>
          </p:blipFill>
          <p:spPr>
            <a:xfrm>
              <a:off x="2855976" y="3663695"/>
              <a:ext cx="345948" cy="344424"/>
            </a:xfrm>
            <a:prstGeom prst="rect">
              <a:avLst/>
            </a:prstGeom>
          </p:spPr>
        </p:pic>
        <p:sp>
          <p:nvSpPr>
            <p:cNvPr id="70" name="object 70"/>
            <p:cNvSpPr/>
            <p:nvPr/>
          </p:nvSpPr>
          <p:spPr>
            <a:xfrm>
              <a:off x="2788157" y="3598925"/>
              <a:ext cx="2243455" cy="502920"/>
            </a:xfrm>
            <a:custGeom>
              <a:avLst/>
              <a:gdLst/>
              <a:ahLst/>
              <a:cxnLst/>
              <a:rect l="l" t="t" r="r" b="b"/>
              <a:pathLst>
                <a:path w="2243454" h="502920">
                  <a:moveTo>
                    <a:pt x="432816" y="438911"/>
                  </a:moveTo>
                  <a:lnTo>
                    <a:pt x="2242947" y="438911"/>
                  </a:lnTo>
                </a:path>
                <a:path w="2243454" h="502920">
                  <a:moveTo>
                    <a:pt x="0" y="251459"/>
                  </a:moveTo>
                  <a:lnTo>
                    <a:pt x="4984" y="200764"/>
                  </a:lnTo>
                  <a:lnTo>
                    <a:pt x="19282" y="153554"/>
                  </a:lnTo>
                  <a:lnTo>
                    <a:pt x="41904" y="110839"/>
                  </a:lnTo>
                  <a:lnTo>
                    <a:pt x="71866" y="73628"/>
                  </a:lnTo>
                  <a:lnTo>
                    <a:pt x="108179" y="42929"/>
                  </a:lnTo>
                  <a:lnTo>
                    <a:pt x="149858" y="19752"/>
                  </a:lnTo>
                  <a:lnTo>
                    <a:pt x="195915" y="5106"/>
                  </a:lnTo>
                  <a:lnTo>
                    <a:pt x="245364" y="0"/>
                  </a:lnTo>
                  <a:lnTo>
                    <a:pt x="294812" y="5106"/>
                  </a:lnTo>
                  <a:lnTo>
                    <a:pt x="340869" y="19752"/>
                  </a:lnTo>
                  <a:lnTo>
                    <a:pt x="382548" y="42929"/>
                  </a:lnTo>
                  <a:lnTo>
                    <a:pt x="418861" y="73628"/>
                  </a:lnTo>
                  <a:lnTo>
                    <a:pt x="448823" y="110839"/>
                  </a:lnTo>
                  <a:lnTo>
                    <a:pt x="471445" y="153554"/>
                  </a:lnTo>
                  <a:lnTo>
                    <a:pt x="485743" y="200764"/>
                  </a:lnTo>
                  <a:lnTo>
                    <a:pt x="490728" y="251459"/>
                  </a:lnTo>
                  <a:lnTo>
                    <a:pt x="485743" y="302155"/>
                  </a:lnTo>
                  <a:lnTo>
                    <a:pt x="471445" y="349365"/>
                  </a:lnTo>
                  <a:lnTo>
                    <a:pt x="448823" y="392080"/>
                  </a:lnTo>
                  <a:lnTo>
                    <a:pt x="418861" y="429291"/>
                  </a:lnTo>
                  <a:lnTo>
                    <a:pt x="382548" y="459990"/>
                  </a:lnTo>
                  <a:lnTo>
                    <a:pt x="340869" y="483167"/>
                  </a:lnTo>
                  <a:lnTo>
                    <a:pt x="294812" y="497813"/>
                  </a:lnTo>
                  <a:lnTo>
                    <a:pt x="245364" y="502920"/>
                  </a:lnTo>
                  <a:lnTo>
                    <a:pt x="195915" y="497813"/>
                  </a:lnTo>
                  <a:lnTo>
                    <a:pt x="149858" y="483167"/>
                  </a:lnTo>
                  <a:lnTo>
                    <a:pt x="108179" y="459990"/>
                  </a:lnTo>
                  <a:lnTo>
                    <a:pt x="71866" y="429291"/>
                  </a:lnTo>
                  <a:lnTo>
                    <a:pt x="41904" y="392080"/>
                  </a:lnTo>
                  <a:lnTo>
                    <a:pt x="19282" y="349365"/>
                  </a:lnTo>
                  <a:lnTo>
                    <a:pt x="4984" y="302155"/>
                  </a:lnTo>
                  <a:lnTo>
                    <a:pt x="0" y="251459"/>
                  </a:lnTo>
                  <a:close/>
                </a:path>
              </a:pathLst>
            </a:custGeom>
            <a:ln w="28575">
              <a:solidFill>
                <a:srgbClr val="7E7E7E"/>
              </a:solidFill>
            </a:ln>
          </p:spPr>
          <p:txBody>
            <a:bodyPr wrap="square" lIns="0" tIns="0" rIns="0" bIns="0" rtlCol="0"/>
            <a:lstStyle/>
            <a:p>
              <a:endParaRPr/>
            </a:p>
          </p:txBody>
        </p:sp>
        <p:sp>
          <p:nvSpPr>
            <p:cNvPr id="117" name="TextBox 116">
              <a:extLst>
                <a:ext uri="{FF2B5EF4-FFF2-40B4-BE49-F238E27FC236}">
                  <a16:creationId xmlns:a16="http://schemas.microsoft.com/office/drawing/2014/main" id="{47F0F7E4-55B8-5C0E-6366-AEA5B77BAC46}"/>
                </a:ext>
              </a:extLst>
            </p:cNvPr>
            <p:cNvSpPr txBox="1"/>
            <p:nvPr/>
          </p:nvSpPr>
          <p:spPr>
            <a:xfrm>
              <a:off x="3329744" y="3598441"/>
              <a:ext cx="1167307"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EXPERIENCE</a:t>
              </a:r>
              <a:endParaRPr lang="en-MY" sz="2000" b="1" dirty="0">
                <a:solidFill>
                  <a:srgbClr val="30859C"/>
                </a:solidFill>
                <a:latin typeface="Bahnschrift Condensed" panose="020B0502040204020203" pitchFamily="34" charset="0"/>
              </a:endParaRPr>
            </a:p>
          </p:txBody>
        </p:sp>
      </p:grpSp>
      <p:grpSp>
        <p:nvGrpSpPr>
          <p:cNvPr id="92" name="Group 91">
            <a:extLst>
              <a:ext uri="{FF2B5EF4-FFF2-40B4-BE49-F238E27FC236}">
                <a16:creationId xmlns:a16="http://schemas.microsoft.com/office/drawing/2014/main" id="{EAA7A336-D52D-C287-D935-2857A6D2862D}"/>
              </a:ext>
            </a:extLst>
          </p:cNvPr>
          <p:cNvGrpSpPr/>
          <p:nvPr/>
        </p:nvGrpSpPr>
        <p:grpSpPr>
          <a:xfrm>
            <a:off x="148526" y="9310011"/>
            <a:ext cx="2241550" cy="502920"/>
            <a:chOff x="221741" y="9390126"/>
            <a:chExt cx="2241550" cy="502920"/>
          </a:xfrm>
        </p:grpSpPr>
        <p:pic>
          <p:nvPicPr>
            <p:cNvPr id="42" name="object 42"/>
            <p:cNvPicPr/>
            <p:nvPr/>
          </p:nvPicPr>
          <p:blipFill>
            <a:blip r:embed="rId10" cstate="print"/>
            <a:stretch>
              <a:fillRect/>
            </a:stretch>
          </p:blipFill>
          <p:spPr>
            <a:xfrm>
              <a:off x="298704" y="9464039"/>
              <a:ext cx="336804" cy="336803"/>
            </a:xfrm>
            <a:prstGeom prst="rect">
              <a:avLst/>
            </a:prstGeom>
          </p:spPr>
        </p:pic>
        <p:sp>
          <p:nvSpPr>
            <p:cNvPr id="44" name="object 44"/>
            <p:cNvSpPr/>
            <p:nvPr/>
          </p:nvSpPr>
          <p:spPr>
            <a:xfrm>
              <a:off x="221741" y="9390126"/>
              <a:ext cx="2241550" cy="502920"/>
            </a:xfrm>
            <a:custGeom>
              <a:avLst/>
              <a:gdLst/>
              <a:ahLst/>
              <a:cxnLst/>
              <a:rect l="l" t="t" r="r" b="b"/>
              <a:pathLst>
                <a:path w="2241550" h="502920">
                  <a:moveTo>
                    <a:pt x="431292" y="438911"/>
                  </a:moveTo>
                  <a:lnTo>
                    <a:pt x="2241422" y="438911"/>
                  </a:lnTo>
                </a:path>
                <a:path w="2241550" h="502920">
                  <a:moveTo>
                    <a:pt x="0" y="251459"/>
                  </a:moveTo>
                  <a:lnTo>
                    <a:pt x="4969" y="200782"/>
                  </a:lnTo>
                  <a:lnTo>
                    <a:pt x="19222" y="153581"/>
                  </a:lnTo>
                  <a:lnTo>
                    <a:pt x="41774" y="110867"/>
                  </a:lnTo>
                  <a:lnTo>
                    <a:pt x="71642" y="73652"/>
                  </a:lnTo>
                  <a:lnTo>
                    <a:pt x="107842" y="42946"/>
                  </a:lnTo>
                  <a:lnTo>
                    <a:pt x="149391" y="19761"/>
                  </a:lnTo>
                  <a:lnTo>
                    <a:pt x="195306" y="5108"/>
                  </a:lnTo>
                  <a:lnTo>
                    <a:pt x="244601" y="0"/>
                  </a:lnTo>
                  <a:lnTo>
                    <a:pt x="293897" y="5108"/>
                  </a:lnTo>
                  <a:lnTo>
                    <a:pt x="339812" y="19761"/>
                  </a:lnTo>
                  <a:lnTo>
                    <a:pt x="381361" y="42946"/>
                  </a:lnTo>
                  <a:lnTo>
                    <a:pt x="417561" y="73652"/>
                  </a:lnTo>
                  <a:lnTo>
                    <a:pt x="447429" y="110867"/>
                  </a:lnTo>
                  <a:lnTo>
                    <a:pt x="469981" y="153581"/>
                  </a:lnTo>
                  <a:lnTo>
                    <a:pt x="484234" y="200782"/>
                  </a:lnTo>
                  <a:lnTo>
                    <a:pt x="489203" y="251459"/>
                  </a:lnTo>
                  <a:lnTo>
                    <a:pt x="484234" y="302137"/>
                  </a:lnTo>
                  <a:lnTo>
                    <a:pt x="469981" y="349338"/>
                  </a:lnTo>
                  <a:lnTo>
                    <a:pt x="447429" y="392052"/>
                  </a:lnTo>
                  <a:lnTo>
                    <a:pt x="417561" y="429267"/>
                  </a:lnTo>
                  <a:lnTo>
                    <a:pt x="381361" y="459973"/>
                  </a:lnTo>
                  <a:lnTo>
                    <a:pt x="339812" y="483158"/>
                  </a:lnTo>
                  <a:lnTo>
                    <a:pt x="293897" y="497811"/>
                  </a:lnTo>
                  <a:lnTo>
                    <a:pt x="244601" y="502919"/>
                  </a:lnTo>
                  <a:lnTo>
                    <a:pt x="195306" y="497811"/>
                  </a:lnTo>
                  <a:lnTo>
                    <a:pt x="149391" y="483158"/>
                  </a:lnTo>
                  <a:lnTo>
                    <a:pt x="107842" y="459973"/>
                  </a:lnTo>
                  <a:lnTo>
                    <a:pt x="71642" y="429267"/>
                  </a:lnTo>
                  <a:lnTo>
                    <a:pt x="41774" y="392052"/>
                  </a:lnTo>
                  <a:lnTo>
                    <a:pt x="19222" y="349338"/>
                  </a:lnTo>
                  <a:lnTo>
                    <a:pt x="4969" y="302137"/>
                  </a:lnTo>
                  <a:lnTo>
                    <a:pt x="0" y="251459"/>
                  </a:lnTo>
                  <a:close/>
                </a:path>
              </a:pathLst>
            </a:custGeom>
            <a:ln w="28575">
              <a:solidFill>
                <a:srgbClr val="7E7E7E"/>
              </a:solidFill>
            </a:ln>
          </p:spPr>
          <p:txBody>
            <a:bodyPr wrap="square" lIns="0" tIns="0" rIns="0" bIns="0" rtlCol="0"/>
            <a:lstStyle/>
            <a:p>
              <a:endParaRPr/>
            </a:p>
          </p:txBody>
        </p:sp>
        <p:sp>
          <p:nvSpPr>
            <p:cNvPr id="91" name="TextBox 90">
              <a:extLst>
                <a:ext uri="{FF2B5EF4-FFF2-40B4-BE49-F238E27FC236}">
                  <a16:creationId xmlns:a16="http://schemas.microsoft.com/office/drawing/2014/main" id="{07E6BD53-96F2-2C69-5E15-7116A0D8A780}"/>
                </a:ext>
              </a:extLst>
            </p:cNvPr>
            <p:cNvSpPr txBox="1"/>
            <p:nvPr/>
          </p:nvSpPr>
          <p:spPr>
            <a:xfrm>
              <a:off x="748154" y="9426637"/>
              <a:ext cx="1160895"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LANGUAGES</a:t>
              </a:r>
              <a:endParaRPr lang="en-MY" sz="2000" b="1" dirty="0">
                <a:solidFill>
                  <a:srgbClr val="30859C"/>
                </a:solidFill>
                <a:latin typeface="Bahnschrift Condensed" panose="020B0502040204020203" pitchFamily="34" charset="0"/>
              </a:endParaRPr>
            </a:p>
          </p:txBody>
        </p:sp>
      </p:grpSp>
      <p:sp>
        <p:nvSpPr>
          <p:cNvPr id="109" name="object 33">
            <a:extLst>
              <a:ext uri="{FF2B5EF4-FFF2-40B4-BE49-F238E27FC236}">
                <a16:creationId xmlns:a16="http://schemas.microsoft.com/office/drawing/2014/main" id="{BDB6E3A3-B223-BF48-E0EA-6CBC0AD51F52}"/>
              </a:ext>
            </a:extLst>
          </p:cNvPr>
          <p:cNvSpPr txBox="1"/>
          <p:nvPr/>
        </p:nvSpPr>
        <p:spPr>
          <a:xfrm>
            <a:off x="175893" y="9924745"/>
            <a:ext cx="1144905" cy="166071"/>
          </a:xfrm>
          <a:prstGeom prst="rect">
            <a:avLst/>
          </a:prstGeom>
        </p:spPr>
        <p:txBody>
          <a:bodyPr vert="horz" wrap="square" lIns="0" tIns="12065" rIns="0" bIns="0" rtlCol="0">
            <a:spAutoFit/>
          </a:bodyPr>
          <a:lstStyle/>
          <a:p>
            <a:pPr marL="12700">
              <a:lnSpc>
                <a:spcPct val="100000"/>
              </a:lnSpc>
              <a:spcBef>
                <a:spcPts val="95"/>
              </a:spcBef>
            </a:pPr>
            <a:r>
              <a:rPr lang="en-US" sz="1000" spc="-5" dirty="0">
                <a:solidFill>
                  <a:srgbClr val="585858"/>
                </a:solidFill>
                <a:latin typeface="Calibri"/>
                <a:cs typeface="Calibri"/>
              </a:rPr>
              <a:t>MALAY</a:t>
            </a:r>
          </a:p>
        </p:txBody>
      </p:sp>
      <p:grpSp>
        <p:nvGrpSpPr>
          <p:cNvPr id="110" name="object 22">
            <a:extLst>
              <a:ext uri="{FF2B5EF4-FFF2-40B4-BE49-F238E27FC236}">
                <a16:creationId xmlns:a16="http://schemas.microsoft.com/office/drawing/2014/main" id="{23C72A31-4B32-2F8E-B19B-DAB49572B905}"/>
              </a:ext>
            </a:extLst>
          </p:cNvPr>
          <p:cNvGrpSpPr/>
          <p:nvPr/>
        </p:nvGrpSpPr>
        <p:grpSpPr>
          <a:xfrm>
            <a:off x="730250" y="9952210"/>
            <a:ext cx="1764934" cy="131426"/>
            <a:chOff x="252984" y="7888220"/>
            <a:chExt cx="2305685" cy="111142"/>
          </a:xfrm>
        </p:grpSpPr>
        <p:sp>
          <p:nvSpPr>
            <p:cNvPr id="111" name="object 23">
              <a:extLst>
                <a:ext uri="{FF2B5EF4-FFF2-40B4-BE49-F238E27FC236}">
                  <a16:creationId xmlns:a16="http://schemas.microsoft.com/office/drawing/2014/main" id="{8989A798-4A97-EE00-2C9F-24E09B5EED7C}"/>
                </a:ext>
              </a:extLst>
            </p:cNvPr>
            <p:cNvSpPr/>
            <p:nvPr/>
          </p:nvSpPr>
          <p:spPr>
            <a:xfrm>
              <a:off x="2194179" y="7888220"/>
              <a:ext cx="364490" cy="111125"/>
            </a:xfrm>
            <a:custGeom>
              <a:avLst/>
              <a:gdLst/>
              <a:ahLst/>
              <a:cxnLst/>
              <a:rect l="l" t="t" r="r" b="b"/>
              <a:pathLst>
                <a:path w="364489" h="111125">
                  <a:moveTo>
                    <a:pt x="0" y="110746"/>
                  </a:moveTo>
                  <a:lnTo>
                    <a:pt x="364490" y="110746"/>
                  </a:lnTo>
                  <a:lnTo>
                    <a:pt x="364490" y="0"/>
                  </a:lnTo>
                  <a:lnTo>
                    <a:pt x="0" y="0"/>
                  </a:lnTo>
                  <a:lnTo>
                    <a:pt x="0" y="110746"/>
                  </a:lnTo>
                  <a:close/>
                </a:path>
              </a:pathLst>
            </a:custGeom>
            <a:solidFill>
              <a:srgbClr val="585858"/>
            </a:solidFill>
          </p:spPr>
          <p:txBody>
            <a:bodyPr wrap="square" lIns="0" tIns="0" rIns="0" bIns="0" rtlCol="0"/>
            <a:lstStyle/>
            <a:p>
              <a:endParaRPr/>
            </a:p>
          </p:txBody>
        </p:sp>
        <p:sp>
          <p:nvSpPr>
            <p:cNvPr id="112" name="object 24">
              <a:extLst>
                <a:ext uri="{FF2B5EF4-FFF2-40B4-BE49-F238E27FC236}">
                  <a16:creationId xmlns:a16="http://schemas.microsoft.com/office/drawing/2014/main" id="{2AEC236C-3DAA-215A-AF9D-91517873CC59}"/>
                </a:ext>
              </a:extLst>
            </p:cNvPr>
            <p:cNvSpPr/>
            <p:nvPr/>
          </p:nvSpPr>
          <p:spPr>
            <a:xfrm>
              <a:off x="252984" y="7888237"/>
              <a:ext cx="2168373" cy="111125"/>
            </a:xfrm>
            <a:custGeom>
              <a:avLst/>
              <a:gdLst/>
              <a:ahLst/>
              <a:cxnLst/>
              <a:rect l="l" t="t" r="r" b="b"/>
              <a:pathLst>
                <a:path w="1941195" h="111125">
                  <a:moveTo>
                    <a:pt x="1941194" y="0"/>
                  </a:moveTo>
                  <a:lnTo>
                    <a:pt x="0" y="0"/>
                  </a:lnTo>
                  <a:lnTo>
                    <a:pt x="0" y="110984"/>
                  </a:lnTo>
                  <a:lnTo>
                    <a:pt x="1941194" y="110984"/>
                  </a:lnTo>
                  <a:lnTo>
                    <a:pt x="1941194" y="0"/>
                  </a:lnTo>
                  <a:close/>
                </a:path>
              </a:pathLst>
            </a:custGeom>
            <a:solidFill>
              <a:srgbClr val="548ED4"/>
            </a:solidFill>
          </p:spPr>
          <p:txBody>
            <a:bodyPr wrap="square" lIns="0" tIns="0" rIns="0" bIns="0" rtlCol="0"/>
            <a:lstStyle/>
            <a:p>
              <a:endParaRPr/>
            </a:p>
          </p:txBody>
        </p:sp>
      </p:grpSp>
      <p:sp>
        <p:nvSpPr>
          <p:cNvPr id="113" name="object 33">
            <a:extLst>
              <a:ext uri="{FF2B5EF4-FFF2-40B4-BE49-F238E27FC236}">
                <a16:creationId xmlns:a16="http://schemas.microsoft.com/office/drawing/2014/main" id="{27703D68-FB8B-92F5-96E6-9EA6E6A0A23C}"/>
              </a:ext>
            </a:extLst>
          </p:cNvPr>
          <p:cNvSpPr txBox="1"/>
          <p:nvPr/>
        </p:nvSpPr>
        <p:spPr>
          <a:xfrm>
            <a:off x="175893" y="10129943"/>
            <a:ext cx="1144905" cy="166071"/>
          </a:xfrm>
          <a:prstGeom prst="rect">
            <a:avLst/>
          </a:prstGeom>
        </p:spPr>
        <p:txBody>
          <a:bodyPr vert="horz" wrap="square" lIns="0" tIns="12065" rIns="0" bIns="0" rtlCol="0">
            <a:spAutoFit/>
          </a:bodyPr>
          <a:lstStyle/>
          <a:p>
            <a:pPr marL="12700">
              <a:lnSpc>
                <a:spcPct val="100000"/>
              </a:lnSpc>
              <a:spcBef>
                <a:spcPts val="95"/>
              </a:spcBef>
            </a:pPr>
            <a:r>
              <a:rPr lang="en-US" sz="1000" spc="-5" dirty="0">
                <a:solidFill>
                  <a:srgbClr val="585858"/>
                </a:solidFill>
                <a:latin typeface="Calibri"/>
                <a:cs typeface="Calibri"/>
              </a:rPr>
              <a:t>ENGLISH</a:t>
            </a:r>
          </a:p>
        </p:txBody>
      </p:sp>
      <p:grpSp>
        <p:nvGrpSpPr>
          <p:cNvPr id="114" name="object 22">
            <a:extLst>
              <a:ext uri="{FF2B5EF4-FFF2-40B4-BE49-F238E27FC236}">
                <a16:creationId xmlns:a16="http://schemas.microsoft.com/office/drawing/2014/main" id="{D955595F-E653-7BC0-DC40-ABB31586DF81}"/>
              </a:ext>
            </a:extLst>
          </p:cNvPr>
          <p:cNvGrpSpPr/>
          <p:nvPr/>
        </p:nvGrpSpPr>
        <p:grpSpPr>
          <a:xfrm>
            <a:off x="730250" y="10164574"/>
            <a:ext cx="1764934" cy="131439"/>
            <a:chOff x="252984" y="7888209"/>
            <a:chExt cx="2305685" cy="111153"/>
          </a:xfrm>
        </p:grpSpPr>
        <p:sp>
          <p:nvSpPr>
            <p:cNvPr id="115" name="object 23">
              <a:extLst>
                <a:ext uri="{FF2B5EF4-FFF2-40B4-BE49-F238E27FC236}">
                  <a16:creationId xmlns:a16="http://schemas.microsoft.com/office/drawing/2014/main" id="{5752AF0D-68E1-18C1-43BB-9B94BED662AC}"/>
                </a:ext>
              </a:extLst>
            </p:cNvPr>
            <p:cNvSpPr/>
            <p:nvPr/>
          </p:nvSpPr>
          <p:spPr>
            <a:xfrm>
              <a:off x="1447543" y="7888209"/>
              <a:ext cx="1111126" cy="111125"/>
            </a:xfrm>
            <a:custGeom>
              <a:avLst/>
              <a:gdLst/>
              <a:ahLst/>
              <a:cxnLst/>
              <a:rect l="l" t="t" r="r" b="b"/>
              <a:pathLst>
                <a:path w="364489" h="111125">
                  <a:moveTo>
                    <a:pt x="0" y="110746"/>
                  </a:moveTo>
                  <a:lnTo>
                    <a:pt x="364490" y="110746"/>
                  </a:lnTo>
                  <a:lnTo>
                    <a:pt x="364490" y="0"/>
                  </a:lnTo>
                  <a:lnTo>
                    <a:pt x="0" y="0"/>
                  </a:lnTo>
                  <a:lnTo>
                    <a:pt x="0" y="110746"/>
                  </a:lnTo>
                  <a:close/>
                </a:path>
              </a:pathLst>
            </a:custGeom>
            <a:solidFill>
              <a:srgbClr val="585858"/>
            </a:solidFill>
          </p:spPr>
          <p:txBody>
            <a:bodyPr wrap="square" lIns="0" tIns="0" rIns="0" bIns="0" rtlCol="0"/>
            <a:lstStyle/>
            <a:p>
              <a:endParaRPr/>
            </a:p>
          </p:txBody>
        </p:sp>
        <p:sp>
          <p:nvSpPr>
            <p:cNvPr id="116" name="object 24">
              <a:extLst>
                <a:ext uri="{FF2B5EF4-FFF2-40B4-BE49-F238E27FC236}">
                  <a16:creationId xmlns:a16="http://schemas.microsoft.com/office/drawing/2014/main" id="{9820794E-3109-32F4-D35E-85AC1C2FC693}"/>
                </a:ext>
              </a:extLst>
            </p:cNvPr>
            <p:cNvSpPr/>
            <p:nvPr/>
          </p:nvSpPr>
          <p:spPr>
            <a:xfrm>
              <a:off x="252984" y="7888209"/>
              <a:ext cx="1393653" cy="111153"/>
            </a:xfrm>
            <a:custGeom>
              <a:avLst/>
              <a:gdLst/>
              <a:ahLst/>
              <a:cxnLst/>
              <a:rect l="l" t="t" r="r" b="b"/>
              <a:pathLst>
                <a:path w="1941195" h="111125">
                  <a:moveTo>
                    <a:pt x="1941194" y="0"/>
                  </a:moveTo>
                  <a:lnTo>
                    <a:pt x="0" y="0"/>
                  </a:lnTo>
                  <a:lnTo>
                    <a:pt x="0" y="110984"/>
                  </a:lnTo>
                  <a:lnTo>
                    <a:pt x="1941194" y="110984"/>
                  </a:lnTo>
                  <a:lnTo>
                    <a:pt x="1941194" y="0"/>
                  </a:lnTo>
                  <a:close/>
                </a:path>
              </a:pathLst>
            </a:custGeom>
            <a:solidFill>
              <a:srgbClr val="00B0F0"/>
            </a:solidFill>
          </p:spPr>
          <p:txBody>
            <a:bodyPr wrap="square" lIns="0" tIns="0" rIns="0" bIns="0" rtlCol="0"/>
            <a:lstStyle/>
            <a:p>
              <a:endParaRPr/>
            </a:p>
          </p:txBody>
        </p:sp>
      </p:grpSp>
      <p:grpSp>
        <p:nvGrpSpPr>
          <p:cNvPr id="123" name="Group 122">
            <a:extLst>
              <a:ext uri="{FF2B5EF4-FFF2-40B4-BE49-F238E27FC236}">
                <a16:creationId xmlns:a16="http://schemas.microsoft.com/office/drawing/2014/main" id="{96AD6BE7-E715-60B8-87F6-155AD7869A2E}"/>
              </a:ext>
            </a:extLst>
          </p:cNvPr>
          <p:cNvGrpSpPr/>
          <p:nvPr/>
        </p:nvGrpSpPr>
        <p:grpSpPr>
          <a:xfrm>
            <a:off x="2772917" y="9190355"/>
            <a:ext cx="2243455" cy="502920"/>
            <a:chOff x="2772917" y="8719565"/>
            <a:chExt cx="2243455" cy="502920"/>
          </a:xfrm>
        </p:grpSpPr>
        <p:pic>
          <p:nvPicPr>
            <p:cNvPr id="78" name="object 78"/>
            <p:cNvPicPr/>
            <p:nvPr/>
          </p:nvPicPr>
          <p:blipFill>
            <a:blip r:embed="rId11" cstate="print"/>
            <a:stretch>
              <a:fillRect/>
            </a:stretch>
          </p:blipFill>
          <p:spPr>
            <a:xfrm>
              <a:off x="2868167" y="8827007"/>
              <a:ext cx="316992" cy="316991"/>
            </a:xfrm>
            <a:prstGeom prst="rect">
              <a:avLst/>
            </a:prstGeom>
          </p:spPr>
        </p:pic>
        <p:sp>
          <p:nvSpPr>
            <p:cNvPr id="80" name="object 80"/>
            <p:cNvSpPr/>
            <p:nvPr/>
          </p:nvSpPr>
          <p:spPr>
            <a:xfrm>
              <a:off x="2772917" y="8719565"/>
              <a:ext cx="2243455" cy="502920"/>
            </a:xfrm>
            <a:custGeom>
              <a:avLst/>
              <a:gdLst/>
              <a:ahLst/>
              <a:cxnLst/>
              <a:rect l="l" t="t" r="r" b="b"/>
              <a:pathLst>
                <a:path w="2243454" h="502920">
                  <a:moveTo>
                    <a:pt x="432815" y="438912"/>
                  </a:moveTo>
                  <a:lnTo>
                    <a:pt x="2242947" y="438912"/>
                  </a:lnTo>
                </a:path>
                <a:path w="2243454" h="502920">
                  <a:moveTo>
                    <a:pt x="0" y="251460"/>
                  </a:moveTo>
                  <a:lnTo>
                    <a:pt x="4984" y="200764"/>
                  </a:lnTo>
                  <a:lnTo>
                    <a:pt x="19282" y="153554"/>
                  </a:lnTo>
                  <a:lnTo>
                    <a:pt x="41904" y="110839"/>
                  </a:lnTo>
                  <a:lnTo>
                    <a:pt x="71866" y="73628"/>
                  </a:lnTo>
                  <a:lnTo>
                    <a:pt x="108179" y="42929"/>
                  </a:lnTo>
                  <a:lnTo>
                    <a:pt x="149858" y="19752"/>
                  </a:lnTo>
                  <a:lnTo>
                    <a:pt x="195915" y="5106"/>
                  </a:lnTo>
                  <a:lnTo>
                    <a:pt x="245363" y="0"/>
                  </a:lnTo>
                  <a:lnTo>
                    <a:pt x="294812" y="5106"/>
                  </a:lnTo>
                  <a:lnTo>
                    <a:pt x="340869" y="19752"/>
                  </a:lnTo>
                  <a:lnTo>
                    <a:pt x="382548" y="42929"/>
                  </a:lnTo>
                  <a:lnTo>
                    <a:pt x="418861" y="73628"/>
                  </a:lnTo>
                  <a:lnTo>
                    <a:pt x="448823" y="110839"/>
                  </a:lnTo>
                  <a:lnTo>
                    <a:pt x="471445" y="153554"/>
                  </a:lnTo>
                  <a:lnTo>
                    <a:pt x="485743" y="200764"/>
                  </a:lnTo>
                  <a:lnTo>
                    <a:pt x="490728" y="251460"/>
                  </a:lnTo>
                  <a:lnTo>
                    <a:pt x="485743" y="302155"/>
                  </a:lnTo>
                  <a:lnTo>
                    <a:pt x="471445" y="349365"/>
                  </a:lnTo>
                  <a:lnTo>
                    <a:pt x="448823" y="392080"/>
                  </a:lnTo>
                  <a:lnTo>
                    <a:pt x="418861" y="429291"/>
                  </a:lnTo>
                  <a:lnTo>
                    <a:pt x="382548" y="459990"/>
                  </a:lnTo>
                  <a:lnTo>
                    <a:pt x="340869" y="483167"/>
                  </a:lnTo>
                  <a:lnTo>
                    <a:pt x="294812" y="497813"/>
                  </a:lnTo>
                  <a:lnTo>
                    <a:pt x="245363" y="502920"/>
                  </a:lnTo>
                  <a:lnTo>
                    <a:pt x="195915" y="497813"/>
                  </a:lnTo>
                  <a:lnTo>
                    <a:pt x="149858" y="483167"/>
                  </a:lnTo>
                  <a:lnTo>
                    <a:pt x="108179" y="459990"/>
                  </a:lnTo>
                  <a:lnTo>
                    <a:pt x="71866" y="429291"/>
                  </a:lnTo>
                  <a:lnTo>
                    <a:pt x="41904" y="392080"/>
                  </a:lnTo>
                  <a:lnTo>
                    <a:pt x="19282" y="349365"/>
                  </a:lnTo>
                  <a:lnTo>
                    <a:pt x="4984" y="302155"/>
                  </a:lnTo>
                  <a:lnTo>
                    <a:pt x="0" y="251460"/>
                  </a:lnTo>
                  <a:close/>
                </a:path>
              </a:pathLst>
            </a:custGeom>
            <a:ln w="28575">
              <a:solidFill>
                <a:srgbClr val="7E7E7E"/>
              </a:solidFill>
            </a:ln>
          </p:spPr>
          <p:txBody>
            <a:bodyPr wrap="square" lIns="0" tIns="0" rIns="0" bIns="0" rtlCol="0"/>
            <a:lstStyle/>
            <a:p>
              <a:endParaRPr/>
            </a:p>
          </p:txBody>
        </p:sp>
        <p:sp>
          <p:nvSpPr>
            <p:cNvPr id="118" name="TextBox 117">
              <a:extLst>
                <a:ext uri="{FF2B5EF4-FFF2-40B4-BE49-F238E27FC236}">
                  <a16:creationId xmlns:a16="http://schemas.microsoft.com/office/drawing/2014/main" id="{A9A35EE2-CE60-7CEC-24B4-537E18F907C5}"/>
                </a:ext>
              </a:extLst>
            </p:cNvPr>
            <p:cNvSpPr txBox="1"/>
            <p:nvPr/>
          </p:nvSpPr>
          <p:spPr>
            <a:xfrm>
              <a:off x="3329744" y="8726497"/>
              <a:ext cx="1021433"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PROJECTS</a:t>
              </a:r>
              <a:endParaRPr lang="en-MY" sz="2000" b="1" dirty="0">
                <a:solidFill>
                  <a:srgbClr val="30859C"/>
                </a:solidFill>
                <a:latin typeface="Bahnschrift Condensed" panose="020B0502040204020203" pitchFamily="34" charset="0"/>
              </a:endParaRPr>
            </a:p>
          </p:txBody>
        </p:sp>
      </p:grpSp>
      <p:grpSp>
        <p:nvGrpSpPr>
          <p:cNvPr id="132" name="Group 131">
            <a:extLst>
              <a:ext uri="{FF2B5EF4-FFF2-40B4-BE49-F238E27FC236}">
                <a16:creationId xmlns:a16="http://schemas.microsoft.com/office/drawing/2014/main" id="{C4A2671D-16C1-14E4-423A-768B96831F76}"/>
              </a:ext>
            </a:extLst>
          </p:cNvPr>
          <p:cNvGrpSpPr/>
          <p:nvPr/>
        </p:nvGrpSpPr>
        <p:grpSpPr>
          <a:xfrm>
            <a:off x="4185243" y="9769475"/>
            <a:ext cx="1962366" cy="861882"/>
            <a:chOff x="4522750" y="9731631"/>
            <a:chExt cx="1962366" cy="861882"/>
          </a:xfrm>
        </p:grpSpPr>
        <p:pic>
          <p:nvPicPr>
            <p:cNvPr id="129" name="Picture 128">
              <a:extLst>
                <a:ext uri="{FF2B5EF4-FFF2-40B4-BE49-F238E27FC236}">
                  <a16:creationId xmlns:a16="http://schemas.microsoft.com/office/drawing/2014/main" id="{29875393-662A-1157-CC0C-1843B2800311}"/>
                </a:ext>
              </a:extLst>
            </p:cNvPr>
            <p:cNvPicPr>
              <a:picLocks noChangeAspect="1"/>
            </p:cNvPicPr>
            <p:nvPr/>
          </p:nvPicPr>
          <p:blipFill rotWithShape="1">
            <a:blip r:embed="rId12"/>
            <a:srcRect r="21506"/>
            <a:stretch/>
          </p:blipFill>
          <p:spPr>
            <a:xfrm>
              <a:off x="5282406" y="9731631"/>
              <a:ext cx="1202710" cy="861882"/>
            </a:xfrm>
            <a:prstGeom prst="rect">
              <a:avLst/>
            </a:prstGeom>
          </p:spPr>
        </p:pic>
        <p:pic>
          <p:nvPicPr>
            <p:cNvPr id="131" name="Picture 130">
              <a:extLst>
                <a:ext uri="{FF2B5EF4-FFF2-40B4-BE49-F238E27FC236}">
                  <a16:creationId xmlns:a16="http://schemas.microsoft.com/office/drawing/2014/main" id="{65CD46E8-D933-FED9-83BD-83D92F88A20F}"/>
                </a:ext>
              </a:extLst>
            </p:cNvPr>
            <p:cNvPicPr>
              <a:picLocks noChangeAspect="1"/>
            </p:cNvPicPr>
            <p:nvPr/>
          </p:nvPicPr>
          <p:blipFill rotWithShape="1">
            <a:blip r:embed="rId13"/>
            <a:srcRect l="19567" r="24577" b="11433"/>
            <a:stretch/>
          </p:blipFill>
          <p:spPr>
            <a:xfrm>
              <a:off x="4522750" y="9731631"/>
              <a:ext cx="951231" cy="861882"/>
            </a:xfrm>
            <a:prstGeom prst="rect">
              <a:avLst/>
            </a:prstGeom>
          </p:spPr>
        </p:pic>
      </p:grpSp>
      <p:pic>
        <p:nvPicPr>
          <p:cNvPr id="136" name="Picture 135">
            <a:extLst>
              <a:ext uri="{FF2B5EF4-FFF2-40B4-BE49-F238E27FC236}">
                <a16:creationId xmlns:a16="http://schemas.microsoft.com/office/drawing/2014/main" id="{8236EA71-A03F-6BD4-4164-EAB61D0DAC30}"/>
              </a:ext>
            </a:extLst>
          </p:cNvPr>
          <p:cNvPicPr>
            <a:picLocks noChangeAspect="1"/>
          </p:cNvPicPr>
          <p:nvPr/>
        </p:nvPicPr>
        <p:blipFill rotWithShape="1">
          <a:blip r:embed="rId14"/>
          <a:srcRect l="6137" r="14063"/>
          <a:stretch/>
        </p:blipFill>
        <p:spPr>
          <a:xfrm>
            <a:off x="2803930" y="9774918"/>
            <a:ext cx="1291017" cy="863192"/>
          </a:xfrm>
          <a:prstGeom prst="rect">
            <a:avLst/>
          </a:prstGeom>
        </p:spPr>
      </p:pic>
      <p:pic>
        <p:nvPicPr>
          <p:cNvPr id="138" name="Picture 137">
            <a:extLst>
              <a:ext uri="{FF2B5EF4-FFF2-40B4-BE49-F238E27FC236}">
                <a16:creationId xmlns:a16="http://schemas.microsoft.com/office/drawing/2014/main" id="{FB665D66-C7FF-1438-F3D6-7AD41C1D76D4}"/>
              </a:ext>
            </a:extLst>
          </p:cNvPr>
          <p:cNvPicPr>
            <a:picLocks noChangeAspect="1"/>
          </p:cNvPicPr>
          <p:nvPr/>
        </p:nvPicPr>
        <p:blipFill>
          <a:blip r:embed="rId15"/>
          <a:stretch>
            <a:fillRect/>
          </a:stretch>
        </p:blipFill>
        <p:spPr>
          <a:xfrm>
            <a:off x="6238322" y="9769475"/>
            <a:ext cx="1286477" cy="8529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DDA3318-4C0F-1850-0451-0080C245B374}"/>
              </a:ext>
            </a:extLst>
          </p:cNvPr>
          <p:cNvSpPr/>
          <p:nvPr/>
        </p:nvSpPr>
        <p:spPr>
          <a:xfrm>
            <a:off x="0" y="635"/>
            <a:ext cx="7588250" cy="10699115"/>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bject 3"/>
          <p:cNvSpPr/>
          <p:nvPr/>
        </p:nvSpPr>
        <p:spPr>
          <a:xfrm>
            <a:off x="3016757" y="998981"/>
            <a:ext cx="1524000" cy="5080"/>
          </a:xfrm>
          <a:custGeom>
            <a:avLst/>
            <a:gdLst/>
            <a:ahLst/>
            <a:cxnLst/>
            <a:rect l="l" t="t" r="r" b="b"/>
            <a:pathLst>
              <a:path w="1524000" h="5080">
                <a:moveTo>
                  <a:pt x="0" y="0"/>
                </a:moveTo>
                <a:lnTo>
                  <a:pt x="1524000" y="5079"/>
                </a:lnTo>
              </a:path>
            </a:pathLst>
          </a:custGeom>
          <a:ln w="28575">
            <a:solidFill>
              <a:srgbClr val="7E7E7E"/>
            </a:solidFill>
          </a:ln>
        </p:spPr>
        <p:txBody>
          <a:bodyPr wrap="square" lIns="0" tIns="0" rIns="0" bIns="0" rtlCol="0"/>
          <a:lstStyle/>
          <a:p>
            <a:endParaRPr/>
          </a:p>
        </p:txBody>
      </p:sp>
      <p:grpSp>
        <p:nvGrpSpPr>
          <p:cNvPr id="25" name="Group 24">
            <a:extLst>
              <a:ext uri="{FF2B5EF4-FFF2-40B4-BE49-F238E27FC236}">
                <a16:creationId xmlns:a16="http://schemas.microsoft.com/office/drawing/2014/main" id="{FFEC906E-C696-0BEA-BA73-5D6E3947C17B}"/>
              </a:ext>
            </a:extLst>
          </p:cNvPr>
          <p:cNvGrpSpPr/>
          <p:nvPr/>
        </p:nvGrpSpPr>
        <p:grpSpPr>
          <a:xfrm>
            <a:off x="742315" y="1515795"/>
            <a:ext cx="6055995" cy="5053280"/>
            <a:chOff x="742315" y="2623863"/>
            <a:chExt cx="6055995" cy="5053280"/>
          </a:xfrm>
        </p:grpSpPr>
        <p:grpSp>
          <p:nvGrpSpPr>
            <p:cNvPr id="4" name="object 4"/>
            <p:cNvGrpSpPr/>
            <p:nvPr/>
          </p:nvGrpSpPr>
          <p:grpSpPr>
            <a:xfrm>
              <a:off x="758190" y="7151363"/>
              <a:ext cx="6040120" cy="525780"/>
              <a:chOff x="747522" y="7391653"/>
              <a:chExt cx="6040120" cy="525780"/>
            </a:xfrm>
          </p:grpSpPr>
          <p:sp>
            <p:nvSpPr>
              <p:cNvPr id="5" name="object 5"/>
              <p:cNvSpPr/>
              <p:nvPr/>
            </p:nvSpPr>
            <p:spPr>
              <a:xfrm>
                <a:off x="747522" y="76664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6" name="object 6"/>
              <p:cNvSpPr/>
              <p:nvPr/>
            </p:nvSpPr>
            <p:spPr>
              <a:xfrm>
                <a:off x="3672077" y="75156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4AACC5"/>
              </a:solidFill>
            </p:spPr>
            <p:txBody>
              <a:bodyPr wrap="square" lIns="0" tIns="0" rIns="0" bIns="0" rtlCol="0"/>
              <a:lstStyle/>
              <a:p>
                <a:endParaRPr/>
              </a:p>
            </p:txBody>
          </p:sp>
          <p:sp>
            <p:nvSpPr>
              <p:cNvPr id="7" name="object 7"/>
              <p:cNvSpPr/>
              <p:nvPr/>
            </p:nvSpPr>
            <p:spPr>
              <a:xfrm>
                <a:off x="3672077" y="75156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357C91"/>
                </a:solidFill>
              </a:ln>
            </p:spPr>
            <p:txBody>
              <a:bodyPr wrap="square" lIns="0" tIns="0" rIns="0" bIns="0" rtlCol="0"/>
              <a:lstStyle/>
              <a:p>
                <a:endParaRPr/>
              </a:p>
            </p:txBody>
          </p:sp>
          <p:sp>
            <p:nvSpPr>
              <p:cNvPr id="8" name="object 8"/>
              <p:cNvSpPr/>
              <p:nvPr/>
            </p:nvSpPr>
            <p:spPr>
              <a:xfrm>
                <a:off x="3615689" y="7404353"/>
                <a:ext cx="304800" cy="500380"/>
              </a:xfrm>
              <a:custGeom>
                <a:avLst/>
                <a:gdLst/>
                <a:ahLst/>
                <a:cxnLst/>
                <a:rect l="l" t="t" r="r" b="b"/>
                <a:pathLst>
                  <a:path w="304800" h="500379">
                    <a:moveTo>
                      <a:pt x="0" y="249935"/>
                    </a:moveTo>
                    <a:lnTo>
                      <a:pt x="152400" y="0"/>
                    </a:lnTo>
                    <a:lnTo>
                      <a:pt x="304800" y="249935"/>
                    </a:lnTo>
                    <a:lnTo>
                      <a:pt x="152400" y="499871"/>
                    </a:lnTo>
                    <a:lnTo>
                      <a:pt x="0" y="249935"/>
                    </a:lnTo>
                    <a:close/>
                  </a:path>
                </a:pathLst>
              </a:custGeom>
              <a:ln w="25400">
                <a:solidFill>
                  <a:srgbClr val="385D89"/>
                </a:solidFill>
              </a:ln>
            </p:spPr>
            <p:txBody>
              <a:bodyPr wrap="square" lIns="0" tIns="0" rIns="0" bIns="0" rtlCol="0"/>
              <a:lstStyle/>
              <a:p>
                <a:endParaRPr/>
              </a:p>
            </p:txBody>
          </p:sp>
        </p:grpSp>
        <p:sp>
          <p:nvSpPr>
            <p:cNvPr id="9" name="object 9"/>
            <p:cNvSpPr txBox="1"/>
            <p:nvPr/>
          </p:nvSpPr>
          <p:spPr>
            <a:xfrm>
              <a:off x="2408682" y="3279436"/>
              <a:ext cx="3945254" cy="1478915"/>
            </a:xfrm>
            <a:prstGeom prst="rect">
              <a:avLst/>
            </a:prstGeom>
          </p:spPr>
          <p:txBody>
            <a:bodyPr vert="horz" wrap="square" lIns="0" tIns="95250" rIns="0" bIns="0" rtlCol="0">
              <a:spAutoFit/>
            </a:bodyPr>
            <a:lstStyle/>
            <a:p>
              <a:pPr marL="12700">
                <a:lnSpc>
                  <a:spcPct val="100000"/>
                </a:lnSpc>
                <a:spcBef>
                  <a:spcPts val="750"/>
                </a:spcBef>
              </a:pPr>
              <a:r>
                <a:rPr sz="1400" b="1" spc="-5" dirty="0">
                  <a:solidFill>
                    <a:srgbClr val="1F487C"/>
                  </a:solidFill>
                  <a:latin typeface="Arial"/>
                  <a:cs typeface="Arial"/>
                </a:rPr>
                <a:t>Zulkifli</a:t>
              </a:r>
              <a:r>
                <a:rPr sz="1400" b="1" spc="-50" dirty="0">
                  <a:solidFill>
                    <a:srgbClr val="1F487C"/>
                  </a:solidFill>
                  <a:latin typeface="Arial"/>
                  <a:cs typeface="Arial"/>
                </a:rPr>
                <a:t> </a:t>
              </a:r>
              <a:r>
                <a:rPr sz="1400" b="1" dirty="0">
                  <a:solidFill>
                    <a:srgbClr val="1F487C"/>
                  </a:solidFill>
                  <a:latin typeface="Arial"/>
                  <a:cs typeface="Arial"/>
                </a:rPr>
                <a:t>Mohamed</a:t>
              </a:r>
              <a:r>
                <a:rPr sz="1400" b="1" spc="-55" dirty="0">
                  <a:solidFill>
                    <a:srgbClr val="1F487C"/>
                  </a:solidFill>
                  <a:latin typeface="Arial"/>
                  <a:cs typeface="Arial"/>
                </a:rPr>
                <a:t> </a:t>
              </a:r>
              <a:r>
                <a:rPr sz="1400" b="1" spc="-30" dirty="0">
                  <a:solidFill>
                    <a:srgbClr val="1F487C"/>
                  </a:solidFill>
                  <a:latin typeface="Arial"/>
                  <a:cs typeface="Arial"/>
                </a:rPr>
                <a:t>(Ts.</a:t>
              </a:r>
              <a:r>
                <a:rPr sz="1400" b="1" spc="-20" dirty="0">
                  <a:solidFill>
                    <a:srgbClr val="1F487C"/>
                  </a:solidFill>
                  <a:latin typeface="Arial"/>
                  <a:cs typeface="Arial"/>
                </a:rPr>
                <a:t> </a:t>
              </a:r>
              <a:r>
                <a:rPr sz="1400" b="1" dirty="0">
                  <a:solidFill>
                    <a:srgbClr val="1F487C"/>
                  </a:solidFill>
                  <a:latin typeface="Arial"/>
                  <a:cs typeface="Arial"/>
                </a:rPr>
                <a:t>Pm.</a:t>
              </a:r>
              <a:r>
                <a:rPr sz="1400" b="1" spc="-5" dirty="0">
                  <a:solidFill>
                    <a:srgbClr val="1F487C"/>
                  </a:solidFill>
                  <a:latin typeface="Arial"/>
                  <a:cs typeface="Arial"/>
                </a:rPr>
                <a:t> </a:t>
              </a:r>
              <a:r>
                <a:rPr sz="1400" b="1" spc="-20" dirty="0">
                  <a:solidFill>
                    <a:srgbClr val="1F487C"/>
                  </a:solidFill>
                  <a:latin typeface="Arial"/>
                  <a:cs typeface="Arial"/>
                </a:rPr>
                <a:t>Dr.)</a:t>
              </a:r>
              <a:endParaRPr sz="1400">
                <a:latin typeface="Arial"/>
                <a:cs typeface="Arial"/>
              </a:endParaRPr>
            </a:p>
            <a:p>
              <a:pPr marL="12700">
                <a:lnSpc>
                  <a:spcPct val="100000"/>
                </a:lnSpc>
                <a:spcBef>
                  <a:spcPts val="515"/>
                </a:spcBef>
              </a:pPr>
              <a:r>
                <a:rPr sz="1100" b="1" dirty="0">
                  <a:latin typeface="Arial"/>
                  <a:cs typeface="Arial"/>
                </a:rPr>
                <a:t>Faculty</a:t>
              </a:r>
              <a:r>
                <a:rPr sz="1100" b="1" spc="-30" dirty="0">
                  <a:latin typeface="Arial"/>
                  <a:cs typeface="Arial"/>
                </a:rPr>
                <a:t> </a:t>
              </a:r>
              <a:r>
                <a:rPr sz="1100" b="1" dirty="0">
                  <a:latin typeface="Arial"/>
                  <a:cs typeface="Arial"/>
                </a:rPr>
                <a:t>of</a:t>
              </a:r>
              <a:r>
                <a:rPr sz="1100" b="1" spc="-25" dirty="0">
                  <a:latin typeface="Arial"/>
                  <a:cs typeface="Arial"/>
                </a:rPr>
                <a:t> </a:t>
              </a:r>
              <a:r>
                <a:rPr sz="1100" b="1" dirty="0">
                  <a:latin typeface="Arial"/>
                  <a:cs typeface="Arial"/>
                </a:rPr>
                <a:t>Mechanical</a:t>
              </a:r>
              <a:r>
                <a:rPr sz="1100" b="1" spc="-30" dirty="0">
                  <a:latin typeface="Arial"/>
                  <a:cs typeface="Arial"/>
                </a:rPr>
                <a:t> </a:t>
              </a:r>
              <a:r>
                <a:rPr sz="1100" b="1" spc="-5" dirty="0">
                  <a:latin typeface="Arial"/>
                  <a:cs typeface="Arial"/>
                </a:rPr>
                <a:t>Engineering</a:t>
              </a:r>
              <a:r>
                <a:rPr sz="1100" b="1" spc="-30" dirty="0">
                  <a:latin typeface="Arial"/>
                  <a:cs typeface="Arial"/>
                </a:rPr>
                <a:t> </a:t>
              </a:r>
              <a:r>
                <a:rPr sz="1100" b="1" spc="-5" dirty="0">
                  <a:latin typeface="Arial"/>
                  <a:cs typeface="Arial"/>
                </a:rPr>
                <a:t>UiTM </a:t>
              </a:r>
              <a:r>
                <a:rPr sz="1100" b="1" dirty="0">
                  <a:latin typeface="Arial"/>
                  <a:cs typeface="Arial"/>
                </a:rPr>
                <a:t>Shah</a:t>
              </a:r>
              <a:r>
                <a:rPr sz="1100" b="1" spc="10" dirty="0">
                  <a:latin typeface="Arial"/>
                  <a:cs typeface="Arial"/>
                </a:rPr>
                <a:t> </a:t>
              </a:r>
              <a:r>
                <a:rPr sz="1100" b="1" spc="-10" dirty="0">
                  <a:latin typeface="Arial"/>
                  <a:cs typeface="Arial"/>
                </a:rPr>
                <a:t>Alam</a:t>
              </a:r>
              <a:endParaRPr sz="1100">
                <a:latin typeface="Arial"/>
                <a:cs typeface="Arial"/>
              </a:endParaRPr>
            </a:p>
            <a:p>
              <a:pPr marL="12700">
                <a:lnSpc>
                  <a:spcPct val="100000"/>
                </a:lnSpc>
                <a:spcBef>
                  <a:spcPts val="495"/>
                </a:spcBef>
              </a:pPr>
              <a:r>
                <a:rPr sz="1100" b="1" dirty="0">
                  <a:latin typeface="Arial"/>
                  <a:cs typeface="Arial"/>
                </a:rPr>
                <a:t>Position</a:t>
              </a:r>
              <a:r>
                <a:rPr sz="1100" b="1" spc="530" dirty="0">
                  <a:latin typeface="Arial"/>
                  <a:cs typeface="Arial"/>
                </a:rPr>
                <a:t> </a:t>
              </a:r>
              <a:r>
                <a:rPr sz="1100" b="1" dirty="0">
                  <a:latin typeface="Arial"/>
                  <a:cs typeface="Arial"/>
                </a:rPr>
                <a:t>=</a:t>
              </a:r>
              <a:r>
                <a:rPr sz="1100" b="1" spc="-10" dirty="0">
                  <a:latin typeface="Arial"/>
                  <a:cs typeface="Arial"/>
                </a:rPr>
                <a:t> </a:t>
              </a:r>
              <a:r>
                <a:rPr sz="1100" spc="-5" dirty="0">
                  <a:latin typeface="Arial MT"/>
                  <a:cs typeface="Arial MT"/>
                </a:rPr>
                <a:t>Senior</a:t>
              </a:r>
              <a:r>
                <a:rPr sz="1100" spc="-15" dirty="0">
                  <a:latin typeface="Arial MT"/>
                  <a:cs typeface="Arial MT"/>
                </a:rPr>
                <a:t> </a:t>
              </a:r>
              <a:r>
                <a:rPr sz="1100" dirty="0">
                  <a:latin typeface="Arial MT"/>
                  <a:cs typeface="Arial MT"/>
                </a:rPr>
                <a:t>Lecturer</a:t>
              </a:r>
              <a:endParaRPr sz="1100">
                <a:latin typeface="Arial MT"/>
                <a:cs typeface="Arial MT"/>
              </a:endParaRPr>
            </a:p>
            <a:p>
              <a:pPr marL="812800" marR="5080" indent="-800100">
                <a:lnSpc>
                  <a:spcPct val="138200"/>
                </a:lnSpc>
              </a:pPr>
              <a:r>
                <a:rPr sz="1100" b="1" dirty="0">
                  <a:latin typeface="Arial"/>
                  <a:cs typeface="Arial"/>
                </a:rPr>
                <a:t>Company = </a:t>
              </a:r>
              <a:r>
                <a:rPr sz="1100" spc="-5" dirty="0">
                  <a:latin typeface="Arial MT"/>
                  <a:cs typeface="Arial MT"/>
                </a:rPr>
                <a:t>Sport </a:t>
              </a:r>
              <a:r>
                <a:rPr sz="1100" dirty="0">
                  <a:latin typeface="Arial MT"/>
                  <a:cs typeface="Arial MT"/>
                </a:rPr>
                <a:t>Engineering &amp; </a:t>
              </a:r>
              <a:r>
                <a:rPr sz="1100" spc="-5" dirty="0">
                  <a:latin typeface="Arial MT"/>
                  <a:cs typeface="Arial MT"/>
                </a:rPr>
                <a:t>Artificial Intelligence </a:t>
              </a:r>
              <a:r>
                <a:rPr sz="1100" dirty="0">
                  <a:latin typeface="Arial MT"/>
                  <a:cs typeface="Arial MT"/>
                </a:rPr>
                <a:t>(SEA-IC) </a:t>
              </a:r>
              <a:r>
                <a:rPr sz="1100" spc="-295" dirty="0">
                  <a:latin typeface="Arial MT"/>
                  <a:cs typeface="Arial MT"/>
                </a:rPr>
                <a:t> </a:t>
              </a:r>
              <a:r>
                <a:rPr sz="1100" dirty="0">
                  <a:latin typeface="Arial MT"/>
                  <a:cs typeface="Arial MT"/>
                </a:rPr>
                <a:t>(Founder</a:t>
              </a:r>
              <a:r>
                <a:rPr sz="1100" spc="-20" dirty="0">
                  <a:latin typeface="Arial MT"/>
                  <a:cs typeface="Arial MT"/>
                </a:rPr>
                <a:t> </a:t>
              </a:r>
              <a:r>
                <a:rPr sz="1100" dirty="0">
                  <a:latin typeface="Arial MT"/>
                  <a:cs typeface="Arial MT"/>
                </a:rPr>
                <a:t>&amp;</a:t>
              </a:r>
              <a:r>
                <a:rPr sz="1100" spc="-10" dirty="0">
                  <a:latin typeface="Arial MT"/>
                  <a:cs typeface="Arial MT"/>
                </a:rPr>
                <a:t> </a:t>
              </a:r>
              <a:r>
                <a:rPr sz="1100" spc="-5" dirty="0">
                  <a:latin typeface="Arial MT"/>
                  <a:cs typeface="Arial MT"/>
                </a:rPr>
                <a:t>Head</a:t>
              </a:r>
              <a:r>
                <a:rPr sz="1100" dirty="0">
                  <a:latin typeface="Arial MT"/>
                  <a:cs typeface="Arial MT"/>
                </a:rPr>
                <a:t> of</a:t>
              </a:r>
              <a:r>
                <a:rPr sz="1100" spc="-20" dirty="0">
                  <a:latin typeface="Arial MT"/>
                  <a:cs typeface="Arial MT"/>
                </a:rPr>
                <a:t> </a:t>
              </a:r>
              <a:r>
                <a:rPr sz="1100" spc="-5" dirty="0">
                  <a:latin typeface="Arial MT"/>
                  <a:cs typeface="Arial MT"/>
                </a:rPr>
                <a:t>SEA-IC)</a:t>
              </a:r>
              <a:endParaRPr sz="1100">
                <a:latin typeface="Arial MT"/>
                <a:cs typeface="Arial MT"/>
              </a:endParaRPr>
            </a:p>
            <a:p>
              <a:pPr marL="12700">
                <a:lnSpc>
                  <a:spcPct val="100000"/>
                </a:lnSpc>
                <a:spcBef>
                  <a:spcPts val="490"/>
                </a:spcBef>
                <a:tabLst>
                  <a:tab pos="697865" algn="l"/>
                </a:tabLst>
              </a:pPr>
              <a:r>
                <a:rPr sz="1100" b="1" spc="-5" dirty="0">
                  <a:latin typeface="Arial"/>
                  <a:cs typeface="Arial"/>
                </a:rPr>
                <a:t>TEL	</a:t>
              </a:r>
              <a:r>
                <a:rPr sz="1100" b="1" dirty="0">
                  <a:latin typeface="Arial"/>
                  <a:cs typeface="Arial"/>
                </a:rPr>
                <a:t>=</a:t>
              </a:r>
              <a:r>
                <a:rPr sz="1100" b="1" spc="-65" dirty="0">
                  <a:latin typeface="Arial"/>
                  <a:cs typeface="Arial"/>
                </a:rPr>
                <a:t> </a:t>
              </a:r>
              <a:r>
                <a:rPr sz="1100" spc="-5" dirty="0">
                  <a:latin typeface="Arial MT"/>
                  <a:cs typeface="Arial MT"/>
                </a:rPr>
                <a:t>010-6051919</a:t>
              </a:r>
              <a:endParaRPr sz="1100">
                <a:latin typeface="Arial MT"/>
                <a:cs typeface="Arial MT"/>
              </a:endParaRPr>
            </a:p>
          </p:txBody>
        </p:sp>
        <p:pic>
          <p:nvPicPr>
            <p:cNvPr id="10" name="object 10"/>
            <p:cNvPicPr/>
            <p:nvPr/>
          </p:nvPicPr>
          <p:blipFill>
            <a:blip r:embed="rId2" cstate="print"/>
            <a:stretch>
              <a:fillRect/>
            </a:stretch>
          </p:blipFill>
          <p:spPr>
            <a:xfrm>
              <a:off x="859536" y="5379719"/>
              <a:ext cx="1219200" cy="1566672"/>
            </a:xfrm>
            <a:prstGeom prst="rect">
              <a:avLst/>
            </a:prstGeom>
          </p:spPr>
        </p:pic>
        <p:pic>
          <p:nvPicPr>
            <p:cNvPr id="11" name="object 11"/>
            <p:cNvPicPr/>
            <p:nvPr/>
          </p:nvPicPr>
          <p:blipFill>
            <a:blip r:embed="rId3" cstate="print"/>
            <a:stretch>
              <a:fillRect/>
            </a:stretch>
          </p:blipFill>
          <p:spPr>
            <a:xfrm>
              <a:off x="859536" y="3246119"/>
              <a:ext cx="1219200" cy="1566671"/>
            </a:xfrm>
            <a:prstGeom prst="rect">
              <a:avLst/>
            </a:prstGeom>
          </p:spPr>
        </p:pic>
        <p:sp>
          <p:nvSpPr>
            <p:cNvPr id="12" name="object 12"/>
            <p:cNvSpPr txBox="1"/>
            <p:nvPr/>
          </p:nvSpPr>
          <p:spPr>
            <a:xfrm>
              <a:off x="2408682" y="5420910"/>
              <a:ext cx="3945254" cy="1478915"/>
            </a:xfrm>
            <a:prstGeom prst="rect">
              <a:avLst/>
            </a:prstGeom>
          </p:spPr>
          <p:txBody>
            <a:bodyPr vert="horz" wrap="square" lIns="0" tIns="95250" rIns="0" bIns="0" rtlCol="0">
              <a:spAutoFit/>
            </a:bodyPr>
            <a:lstStyle/>
            <a:p>
              <a:pPr marL="12700">
                <a:lnSpc>
                  <a:spcPct val="100000"/>
                </a:lnSpc>
                <a:spcBef>
                  <a:spcPts val="750"/>
                </a:spcBef>
              </a:pPr>
              <a:r>
                <a:rPr sz="1400" b="1" dirty="0">
                  <a:solidFill>
                    <a:srgbClr val="1F487C"/>
                  </a:solidFill>
                  <a:latin typeface="Arial"/>
                  <a:cs typeface="Arial"/>
                </a:rPr>
                <a:t>Mohd</a:t>
              </a:r>
              <a:r>
                <a:rPr sz="1400" b="1" spc="-50" dirty="0">
                  <a:solidFill>
                    <a:srgbClr val="1F487C"/>
                  </a:solidFill>
                  <a:latin typeface="Arial"/>
                  <a:cs typeface="Arial"/>
                </a:rPr>
                <a:t> </a:t>
              </a:r>
              <a:r>
                <a:rPr sz="1400" b="1" spc="-5" dirty="0">
                  <a:solidFill>
                    <a:srgbClr val="1F487C"/>
                  </a:solidFill>
                  <a:latin typeface="Arial"/>
                  <a:cs typeface="Arial"/>
                </a:rPr>
                <a:t>Hanif</a:t>
              </a:r>
              <a:r>
                <a:rPr sz="1400" b="1" spc="-25" dirty="0">
                  <a:solidFill>
                    <a:srgbClr val="1F487C"/>
                  </a:solidFill>
                  <a:latin typeface="Arial"/>
                  <a:cs typeface="Arial"/>
                </a:rPr>
                <a:t> </a:t>
              </a:r>
              <a:r>
                <a:rPr sz="1400" b="1" dirty="0">
                  <a:solidFill>
                    <a:srgbClr val="1F487C"/>
                  </a:solidFill>
                  <a:latin typeface="Arial"/>
                  <a:cs typeface="Arial"/>
                </a:rPr>
                <a:t>Mohd</a:t>
              </a:r>
              <a:r>
                <a:rPr sz="1400" b="1" spc="-60" dirty="0">
                  <a:solidFill>
                    <a:srgbClr val="1F487C"/>
                  </a:solidFill>
                  <a:latin typeface="Arial"/>
                  <a:cs typeface="Arial"/>
                </a:rPr>
                <a:t> </a:t>
              </a:r>
              <a:r>
                <a:rPr sz="1400" b="1" dirty="0">
                  <a:solidFill>
                    <a:srgbClr val="1F487C"/>
                  </a:solidFill>
                  <a:latin typeface="Arial"/>
                  <a:cs typeface="Arial"/>
                </a:rPr>
                <a:t>Ramli</a:t>
              </a:r>
              <a:r>
                <a:rPr sz="1400" b="1" spc="-25" dirty="0">
                  <a:solidFill>
                    <a:srgbClr val="1F487C"/>
                  </a:solidFill>
                  <a:latin typeface="Arial"/>
                  <a:cs typeface="Arial"/>
                </a:rPr>
                <a:t> </a:t>
              </a:r>
              <a:r>
                <a:rPr sz="1400" b="1" spc="-15" dirty="0">
                  <a:solidFill>
                    <a:srgbClr val="1F487C"/>
                  </a:solidFill>
                  <a:latin typeface="Arial"/>
                  <a:cs typeface="Arial"/>
                </a:rPr>
                <a:t>(Dr.)</a:t>
              </a:r>
              <a:endParaRPr sz="1400">
                <a:latin typeface="Arial"/>
                <a:cs typeface="Arial"/>
              </a:endParaRPr>
            </a:p>
            <a:p>
              <a:pPr marL="12700">
                <a:lnSpc>
                  <a:spcPct val="100000"/>
                </a:lnSpc>
                <a:spcBef>
                  <a:spcPts val="515"/>
                </a:spcBef>
              </a:pPr>
              <a:r>
                <a:rPr sz="1100" b="1" dirty="0">
                  <a:latin typeface="Arial"/>
                  <a:cs typeface="Arial"/>
                </a:rPr>
                <a:t>Faculty</a:t>
              </a:r>
              <a:r>
                <a:rPr sz="1100" b="1" spc="-30" dirty="0">
                  <a:latin typeface="Arial"/>
                  <a:cs typeface="Arial"/>
                </a:rPr>
                <a:t> </a:t>
              </a:r>
              <a:r>
                <a:rPr sz="1100" b="1" dirty="0">
                  <a:latin typeface="Arial"/>
                  <a:cs typeface="Arial"/>
                </a:rPr>
                <a:t>of</a:t>
              </a:r>
              <a:r>
                <a:rPr sz="1100" b="1" spc="-25" dirty="0">
                  <a:latin typeface="Arial"/>
                  <a:cs typeface="Arial"/>
                </a:rPr>
                <a:t> </a:t>
              </a:r>
              <a:r>
                <a:rPr sz="1100" b="1" dirty="0">
                  <a:latin typeface="Arial"/>
                  <a:cs typeface="Arial"/>
                </a:rPr>
                <a:t>Mechanical</a:t>
              </a:r>
              <a:r>
                <a:rPr sz="1100" b="1" spc="-30" dirty="0">
                  <a:latin typeface="Arial"/>
                  <a:cs typeface="Arial"/>
                </a:rPr>
                <a:t> </a:t>
              </a:r>
              <a:r>
                <a:rPr sz="1100" b="1" spc="-5" dirty="0">
                  <a:latin typeface="Arial"/>
                  <a:cs typeface="Arial"/>
                </a:rPr>
                <a:t>Engineering</a:t>
              </a:r>
              <a:r>
                <a:rPr sz="1100" b="1" spc="-30" dirty="0">
                  <a:latin typeface="Arial"/>
                  <a:cs typeface="Arial"/>
                </a:rPr>
                <a:t> </a:t>
              </a:r>
              <a:r>
                <a:rPr sz="1100" b="1" spc="-5" dirty="0">
                  <a:latin typeface="Arial"/>
                  <a:cs typeface="Arial"/>
                </a:rPr>
                <a:t>UiTM </a:t>
              </a:r>
              <a:r>
                <a:rPr sz="1100" b="1" dirty="0">
                  <a:latin typeface="Arial"/>
                  <a:cs typeface="Arial"/>
                </a:rPr>
                <a:t>Shah</a:t>
              </a:r>
              <a:r>
                <a:rPr sz="1100" b="1" spc="10" dirty="0">
                  <a:latin typeface="Arial"/>
                  <a:cs typeface="Arial"/>
                </a:rPr>
                <a:t> </a:t>
              </a:r>
              <a:r>
                <a:rPr sz="1100" b="1" spc="-10" dirty="0">
                  <a:latin typeface="Arial"/>
                  <a:cs typeface="Arial"/>
                </a:rPr>
                <a:t>Alam</a:t>
              </a:r>
              <a:endParaRPr sz="1100">
                <a:latin typeface="Arial"/>
                <a:cs typeface="Arial"/>
              </a:endParaRPr>
            </a:p>
            <a:p>
              <a:pPr marL="12700">
                <a:lnSpc>
                  <a:spcPct val="100000"/>
                </a:lnSpc>
                <a:spcBef>
                  <a:spcPts val="495"/>
                </a:spcBef>
              </a:pPr>
              <a:r>
                <a:rPr sz="1100" b="1" dirty="0">
                  <a:latin typeface="Arial"/>
                  <a:cs typeface="Arial"/>
                </a:rPr>
                <a:t>Position</a:t>
              </a:r>
              <a:r>
                <a:rPr sz="1100" b="1" spc="535" dirty="0">
                  <a:latin typeface="Arial"/>
                  <a:cs typeface="Arial"/>
                </a:rPr>
                <a:t> </a:t>
              </a:r>
              <a:r>
                <a:rPr sz="1100" b="1" dirty="0">
                  <a:latin typeface="Arial"/>
                  <a:cs typeface="Arial"/>
                </a:rPr>
                <a:t>=</a:t>
              </a:r>
              <a:r>
                <a:rPr sz="1100" b="1" spc="-15" dirty="0">
                  <a:latin typeface="Arial"/>
                  <a:cs typeface="Arial"/>
                </a:rPr>
                <a:t> </a:t>
              </a:r>
              <a:r>
                <a:rPr sz="1100" spc="-5" dirty="0">
                  <a:latin typeface="Arial MT"/>
                  <a:cs typeface="Arial MT"/>
                </a:rPr>
                <a:t>Senior</a:t>
              </a:r>
              <a:r>
                <a:rPr sz="1100" spc="-15" dirty="0">
                  <a:latin typeface="Arial MT"/>
                  <a:cs typeface="Arial MT"/>
                </a:rPr>
                <a:t> </a:t>
              </a:r>
              <a:r>
                <a:rPr sz="1100" dirty="0">
                  <a:latin typeface="Arial MT"/>
                  <a:cs typeface="Arial MT"/>
                </a:rPr>
                <a:t>Lecturer</a:t>
              </a:r>
              <a:endParaRPr sz="1100">
                <a:latin typeface="Arial MT"/>
                <a:cs typeface="Arial MT"/>
              </a:endParaRPr>
            </a:p>
            <a:p>
              <a:pPr marL="812800" marR="5080" indent="-800100">
                <a:lnSpc>
                  <a:spcPct val="138200"/>
                </a:lnSpc>
              </a:pPr>
              <a:r>
                <a:rPr sz="1100" b="1" dirty="0">
                  <a:latin typeface="Arial"/>
                  <a:cs typeface="Arial"/>
                </a:rPr>
                <a:t>Company = </a:t>
              </a:r>
              <a:r>
                <a:rPr sz="1100" spc="-5" dirty="0">
                  <a:latin typeface="Arial MT"/>
                  <a:cs typeface="Arial MT"/>
                </a:rPr>
                <a:t>Sport </a:t>
              </a:r>
              <a:r>
                <a:rPr sz="1100" dirty="0">
                  <a:latin typeface="Arial MT"/>
                  <a:cs typeface="Arial MT"/>
                </a:rPr>
                <a:t>Engineering &amp; </a:t>
              </a:r>
              <a:r>
                <a:rPr sz="1100" spc="-5" dirty="0">
                  <a:latin typeface="Arial MT"/>
                  <a:cs typeface="Arial MT"/>
                </a:rPr>
                <a:t>Artificial Intelligence </a:t>
              </a:r>
              <a:r>
                <a:rPr sz="1100" dirty="0">
                  <a:latin typeface="Arial MT"/>
                  <a:cs typeface="Arial MT"/>
                </a:rPr>
                <a:t>(SEA-IC) </a:t>
              </a:r>
              <a:r>
                <a:rPr sz="1100" spc="-295" dirty="0">
                  <a:latin typeface="Arial MT"/>
                  <a:cs typeface="Arial MT"/>
                </a:rPr>
                <a:t> </a:t>
              </a:r>
              <a:r>
                <a:rPr sz="1100" dirty="0">
                  <a:latin typeface="Arial MT"/>
                  <a:cs typeface="Arial MT"/>
                </a:rPr>
                <a:t>(Founder</a:t>
              </a:r>
              <a:r>
                <a:rPr sz="1100" spc="-20" dirty="0">
                  <a:latin typeface="Arial MT"/>
                  <a:cs typeface="Arial MT"/>
                </a:rPr>
                <a:t> </a:t>
              </a:r>
              <a:r>
                <a:rPr sz="1100" dirty="0">
                  <a:latin typeface="Arial MT"/>
                  <a:cs typeface="Arial MT"/>
                </a:rPr>
                <a:t>&amp;</a:t>
              </a:r>
              <a:r>
                <a:rPr sz="1100" spc="-10" dirty="0">
                  <a:latin typeface="Arial MT"/>
                  <a:cs typeface="Arial MT"/>
                </a:rPr>
                <a:t> </a:t>
              </a:r>
              <a:r>
                <a:rPr sz="1100" dirty="0">
                  <a:latin typeface="Arial MT"/>
                  <a:cs typeface="Arial MT"/>
                </a:rPr>
                <a:t>Programmer</a:t>
              </a:r>
              <a:r>
                <a:rPr sz="1100" spc="-45" dirty="0">
                  <a:latin typeface="Arial MT"/>
                  <a:cs typeface="Arial MT"/>
                </a:rPr>
                <a:t> </a:t>
              </a:r>
              <a:r>
                <a:rPr sz="1100" dirty="0">
                  <a:latin typeface="Arial MT"/>
                  <a:cs typeface="Arial MT"/>
                </a:rPr>
                <a:t>of</a:t>
              </a:r>
              <a:r>
                <a:rPr sz="1100" spc="-20" dirty="0">
                  <a:latin typeface="Arial MT"/>
                  <a:cs typeface="Arial MT"/>
                </a:rPr>
                <a:t> </a:t>
              </a:r>
              <a:r>
                <a:rPr sz="1100" spc="-5" dirty="0">
                  <a:latin typeface="Arial MT"/>
                  <a:cs typeface="Arial MT"/>
                </a:rPr>
                <a:t>SEA-IC)</a:t>
              </a:r>
              <a:endParaRPr sz="1100">
                <a:latin typeface="Arial MT"/>
                <a:cs typeface="Arial MT"/>
              </a:endParaRPr>
            </a:p>
            <a:p>
              <a:pPr marL="12700">
                <a:lnSpc>
                  <a:spcPct val="100000"/>
                </a:lnSpc>
                <a:spcBef>
                  <a:spcPts val="490"/>
                </a:spcBef>
                <a:tabLst>
                  <a:tab pos="697865" algn="l"/>
                </a:tabLst>
              </a:pPr>
              <a:r>
                <a:rPr sz="1100" b="1" spc="-5" dirty="0">
                  <a:latin typeface="Arial"/>
                  <a:cs typeface="Arial"/>
                </a:rPr>
                <a:t>TEL	</a:t>
              </a:r>
              <a:r>
                <a:rPr sz="1100" b="1" dirty="0">
                  <a:latin typeface="Arial"/>
                  <a:cs typeface="Arial"/>
                </a:rPr>
                <a:t>=</a:t>
              </a:r>
              <a:r>
                <a:rPr sz="1100" b="1" spc="-60" dirty="0">
                  <a:latin typeface="Arial"/>
                  <a:cs typeface="Arial"/>
                </a:rPr>
                <a:t> </a:t>
              </a:r>
              <a:r>
                <a:rPr sz="1100" spc="-5" dirty="0">
                  <a:latin typeface="Arial MT"/>
                  <a:cs typeface="Arial MT"/>
                </a:rPr>
                <a:t>011-62747554</a:t>
              </a:r>
              <a:endParaRPr sz="1100">
                <a:latin typeface="Arial MT"/>
                <a:cs typeface="Arial MT"/>
              </a:endParaRPr>
            </a:p>
          </p:txBody>
        </p:sp>
        <p:grpSp>
          <p:nvGrpSpPr>
            <p:cNvPr id="13" name="object 13"/>
            <p:cNvGrpSpPr/>
            <p:nvPr/>
          </p:nvGrpSpPr>
          <p:grpSpPr>
            <a:xfrm>
              <a:off x="742315" y="2623863"/>
              <a:ext cx="6040120" cy="501650"/>
              <a:chOff x="747522" y="1460753"/>
              <a:chExt cx="6040120" cy="501650"/>
            </a:xfrm>
          </p:grpSpPr>
          <p:sp>
            <p:nvSpPr>
              <p:cNvPr id="14" name="object 14"/>
              <p:cNvSpPr/>
              <p:nvPr/>
            </p:nvSpPr>
            <p:spPr>
              <a:xfrm>
                <a:off x="747522" y="17228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15" name="object 15"/>
              <p:cNvSpPr/>
              <p:nvPr/>
            </p:nvSpPr>
            <p:spPr>
              <a:xfrm>
                <a:off x="3672077" y="15720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4AACC5"/>
              </a:solidFill>
            </p:spPr>
            <p:txBody>
              <a:bodyPr wrap="square" lIns="0" tIns="0" rIns="0" bIns="0" rtlCol="0"/>
              <a:lstStyle/>
              <a:p>
                <a:endParaRPr/>
              </a:p>
            </p:txBody>
          </p:sp>
          <p:sp>
            <p:nvSpPr>
              <p:cNvPr id="16" name="object 16"/>
              <p:cNvSpPr/>
              <p:nvPr/>
            </p:nvSpPr>
            <p:spPr>
              <a:xfrm>
                <a:off x="3672077" y="15720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357C91"/>
                </a:solidFill>
              </a:ln>
            </p:spPr>
            <p:txBody>
              <a:bodyPr wrap="square" lIns="0" tIns="0" rIns="0" bIns="0" rtlCol="0"/>
              <a:lstStyle/>
              <a:p>
                <a:endParaRPr/>
              </a:p>
            </p:txBody>
          </p:sp>
          <p:sp>
            <p:nvSpPr>
              <p:cNvPr id="17" name="object 17"/>
              <p:cNvSpPr/>
              <p:nvPr/>
            </p:nvSpPr>
            <p:spPr>
              <a:xfrm>
                <a:off x="3615689" y="1460753"/>
                <a:ext cx="304800" cy="501650"/>
              </a:xfrm>
              <a:custGeom>
                <a:avLst/>
                <a:gdLst/>
                <a:ahLst/>
                <a:cxnLst/>
                <a:rect l="l" t="t" r="r" b="b"/>
                <a:pathLst>
                  <a:path w="304800" h="501650">
                    <a:moveTo>
                      <a:pt x="0" y="250698"/>
                    </a:moveTo>
                    <a:lnTo>
                      <a:pt x="152400" y="0"/>
                    </a:lnTo>
                    <a:lnTo>
                      <a:pt x="304800" y="250698"/>
                    </a:lnTo>
                    <a:lnTo>
                      <a:pt x="152400" y="501396"/>
                    </a:lnTo>
                    <a:lnTo>
                      <a:pt x="0" y="250698"/>
                    </a:lnTo>
                    <a:close/>
                  </a:path>
                </a:pathLst>
              </a:custGeom>
              <a:ln w="25400">
                <a:solidFill>
                  <a:srgbClr val="385D89"/>
                </a:solidFill>
              </a:ln>
            </p:spPr>
            <p:txBody>
              <a:bodyPr wrap="square" lIns="0" tIns="0" rIns="0" bIns="0" rtlCol="0"/>
              <a:lstStyle/>
              <a:p>
                <a:endParaRPr/>
              </a:p>
            </p:txBody>
          </p:sp>
        </p:grpSp>
      </p:grpSp>
      <p:sp>
        <p:nvSpPr>
          <p:cNvPr id="21" name="TextBox 20">
            <a:extLst>
              <a:ext uri="{FF2B5EF4-FFF2-40B4-BE49-F238E27FC236}">
                <a16:creationId xmlns:a16="http://schemas.microsoft.com/office/drawing/2014/main" id="{2DD0A836-7A95-DC1D-0843-A41239BFD0E3}"/>
              </a:ext>
            </a:extLst>
          </p:cNvPr>
          <p:cNvSpPr txBox="1"/>
          <p:nvPr/>
        </p:nvSpPr>
        <p:spPr>
          <a:xfrm>
            <a:off x="3055937" y="539803"/>
            <a:ext cx="1444626" cy="461665"/>
          </a:xfrm>
          <a:prstGeom prst="rect">
            <a:avLst/>
          </a:prstGeom>
          <a:noFill/>
        </p:spPr>
        <p:txBody>
          <a:bodyPr wrap="none" rtlCol="0">
            <a:spAutoFit/>
          </a:bodyPr>
          <a:lstStyle/>
          <a:p>
            <a:pPr algn="ctr"/>
            <a:r>
              <a:rPr lang="en-US" sz="2400" b="1" dirty="0">
                <a:latin typeface="Bahnschrift Condensed" panose="020B0502040204020203" pitchFamily="34" charset="0"/>
              </a:rPr>
              <a:t>REFERENCES</a:t>
            </a:r>
            <a:endParaRPr lang="en-MY" sz="2400" b="1" dirty="0">
              <a:latin typeface="Bahnschrift Condensed" panose="020B0502040204020203" pitchFamily="34" charset="0"/>
            </a:endParaRPr>
          </a:p>
        </p:txBody>
      </p:sp>
      <p:pic>
        <p:nvPicPr>
          <p:cNvPr id="22" name="Picture 21">
            <a:extLst>
              <a:ext uri="{FF2B5EF4-FFF2-40B4-BE49-F238E27FC236}">
                <a16:creationId xmlns:a16="http://schemas.microsoft.com/office/drawing/2014/main" id="{4AEE206B-E977-7E61-8012-8F15124D5E3E}"/>
              </a:ext>
            </a:extLst>
          </p:cNvPr>
          <p:cNvPicPr>
            <a:picLocks noChangeAspect="1"/>
          </p:cNvPicPr>
          <p:nvPr/>
        </p:nvPicPr>
        <p:blipFill>
          <a:blip r:embed="rId4"/>
          <a:stretch>
            <a:fillRect/>
          </a:stretch>
        </p:blipFill>
        <p:spPr>
          <a:xfrm>
            <a:off x="2882506" y="8290563"/>
            <a:ext cx="1812822" cy="1281924"/>
          </a:xfrm>
          <a:prstGeom prst="rect">
            <a:avLst/>
          </a:prstGeom>
        </p:spPr>
      </p:pic>
      <p:pic>
        <p:nvPicPr>
          <p:cNvPr id="1028" name="Picture 4" descr="UiTM Logo and symbol, meaning, history, PNG, brand">
            <a:extLst>
              <a:ext uri="{FF2B5EF4-FFF2-40B4-BE49-F238E27FC236}">
                <a16:creationId xmlns:a16="http://schemas.microsoft.com/office/drawing/2014/main" id="{635D1749-A11B-ED84-0979-04B184F82D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3193" y="6600940"/>
            <a:ext cx="2170113" cy="12209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ack background with white text&#10;&#10;Description automatically generated">
            <a:extLst>
              <a:ext uri="{FF2B5EF4-FFF2-40B4-BE49-F238E27FC236}">
                <a16:creationId xmlns:a16="http://schemas.microsoft.com/office/drawing/2014/main" id="{5E9FEE0F-7092-985B-C5A3-59B8FA3BD3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0212" y="7830735"/>
            <a:ext cx="2056073" cy="6288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620" y="3288791"/>
            <a:ext cx="7548372" cy="5666232"/>
          </a:xfrm>
          <a:prstGeom prst="rect">
            <a:avLst/>
          </a:prstGeom>
        </p:spPr>
      </p:pic>
      <p:sp>
        <p:nvSpPr>
          <p:cNvPr id="4" name="object 4"/>
          <p:cNvSpPr/>
          <p:nvPr/>
        </p:nvSpPr>
        <p:spPr>
          <a:xfrm>
            <a:off x="7620" y="0"/>
            <a:ext cx="7556500" cy="10680700"/>
          </a:xfrm>
          <a:custGeom>
            <a:avLst/>
            <a:gdLst/>
            <a:ahLst/>
            <a:cxnLst/>
            <a:rect l="l" t="t" r="r" b="b"/>
            <a:pathLst>
              <a:path w="7556500" h="10680700">
                <a:moveTo>
                  <a:pt x="7555991" y="0"/>
                </a:moveTo>
                <a:lnTo>
                  <a:pt x="0" y="0"/>
                </a:lnTo>
                <a:lnTo>
                  <a:pt x="0" y="10680190"/>
                </a:lnTo>
                <a:lnTo>
                  <a:pt x="7555991" y="10680190"/>
                </a:lnTo>
                <a:lnTo>
                  <a:pt x="7555991" y="0"/>
                </a:lnTo>
                <a:close/>
              </a:path>
            </a:pathLst>
          </a:custGeom>
          <a:solidFill>
            <a:schemeClr val="bg1">
              <a:alpha val="74900"/>
            </a:schemeClr>
          </a:solidFill>
        </p:spPr>
        <p:txBody>
          <a:bodyPr wrap="square" lIns="0" tIns="0" rIns="0" bIns="0" rtlCol="0"/>
          <a:lstStyle/>
          <a:p>
            <a:endParaRPr/>
          </a:p>
        </p:txBody>
      </p:sp>
      <p:sp>
        <p:nvSpPr>
          <p:cNvPr id="5" name="object 5"/>
          <p:cNvSpPr/>
          <p:nvPr/>
        </p:nvSpPr>
        <p:spPr>
          <a:xfrm>
            <a:off x="3016757" y="529589"/>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006596" y="5981699"/>
            <a:ext cx="2795016" cy="1726692"/>
          </a:xfrm>
          <a:prstGeom prst="rect">
            <a:avLst/>
          </a:prstGeom>
        </p:spPr>
      </p:pic>
      <p:pic>
        <p:nvPicPr>
          <p:cNvPr id="7" name="object 7"/>
          <p:cNvPicPr/>
          <p:nvPr/>
        </p:nvPicPr>
        <p:blipFill>
          <a:blip r:embed="rId4" cstate="print"/>
          <a:stretch>
            <a:fillRect/>
          </a:stretch>
        </p:blipFill>
        <p:spPr>
          <a:xfrm>
            <a:off x="696468" y="7763255"/>
            <a:ext cx="2395728" cy="2583179"/>
          </a:xfrm>
          <a:prstGeom prst="rect">
            <a:avLst/>
          </a:prstGeom>
        </p:spPr>
      </p:pic>
      <p:pic>
        <p:nvPicPr>
          <p:cNvPr id="8" name="object 8"/>
          <p:cNvPicPr/>
          <p:nvPr/>
        </p:nvPicPr>
        <p:blipFill>
          <a:blip r:embed="rId5" cstate="print"/>
          <a:stretch>
            <a:fillRect/>
          </a:stretch>
        </p:blipFill>
        <p:spPr>
          <a:xfrm>
            <a:off x="679704" y="2186939"/>
            <a:ext cx="1566671" cy="1175003"/>
          </a:xfrm>
          <a:prstGeom prst="rect">
            <a:avLst/>
          </a:prstGeom>
        </p:spPr>
      </p:pic>
      <p:pic>
        <p:nvPicPr>
          <p:cNvPr id="9" name="object 9"/>
          <p:cNvPicPr/>
          <p:nvPr/>
        </p:nvPicPr>
        <p:blipFill>
          <a:blip r:embed="rId6" cstate="print"/>
          <a:stretch>
            <a:fillRect/>
          </a:stretch>
        </p:blipFill>
        <p:spPr>
          <a:xfrm>
            <a:off x="687323" y="4200143"/>
            <a:ext cx="2286000" cy="1527048"/>
          </a:xfrm>
          <a:prstGeom prst="rect">
            <a:avLst/>
          </a:prstGeom>
        </p:spPr>
      </p:pic>
      <p:pic>
        <p:nvPicPr>
          <p:cNvPr id="10" name="object 10"/>
          <p:cNvPicPr/>
          <p:nvPr/>
        </p:nvPicPr>
        <p:blipFill>
          <a:blip r:embed="rId7" cstate="print"/>
          <a:stretch>
            <a:fillRect/>
          </a:stretch>
        </p:blipFill>
        <p:spPr>
          <a:xfrm>
            <a:off x="2601467" y="1699259"/>
            <a:ext cx="315468" cy="316992"/>
          </a:xfrm>
          <a:prstGeom prst="rect">
            <a:avLst/>
          </a:prstGeom>
        </p:spPr>
      </p:pic>
      <p:sp>
        <p:nvSpPr>
          <p:cNvPr id="11" name="object 11"/>
          <p:cNvSpPr txBox="1"/>
          <p:nvPr/>
        </p:nvSpPr>
        <p:spPr>
          <a:xfrm>
            <a:off x="1084275" y="152781"/>
            <a:ext cx="5452745" cy="1495281"/>
          </a:xfrm>
          <a:prstGeom prst="rect">
            <a:avLst/>
          </a:prstGeom>
        </p:spPr>
        <p:txBody>
          <a:bodyPr vert="horz" wrap="square" lIns="0" tIns="12700" rIns="0" bIns="0" rtlCol="0">
            <a:spAutoFit/>
          </a:bodyPr>
          <a:lstStyle/>
          <a:p>
            <a:pPr marL="40005" marR="5080" indent="-27940">
              <a:lnSpc>
                <a:spcPct val="100000"/>
              </a:lnSpc>
              <a:spcBef>
                <a:spcPts val="1895"/>
              </a:spcBef>
            </a:pPr>
            <a:endParaRPr lang="en-US" sz="1800" spc="-5" dirty="0">
              <a:solidFill>
                <a:srgbClr val="205868"/>
              </a:solidFill>
              <a:latin typeface="Bahnschrift"/>
              <a:cs typeface="Bahnschrift"/>
            </a:endParaRPr>
          </a:p>
          <a:p>
            <a:pPr marL="40005" marR="5080" indent="-27940">
              <a:lnSpc>
                <a:spcPct val="100000"/>
              </a:lnSpc>
              <a:spcBef>
                <a:spcPts val="1895"/>
              </a:spcBef>
            </a:pPr>
            <a:r>
              <a:rPr sz="1800" spc="-5" dirty="0">
                <a:solidFill>
                  <a:srgbClr val="205868"/>
                </a:solidFill>
                <a:latin typeface="Bahnschrift"/>
                <a:cs typeface="Bahnschrift"/>
              </a:rPr>
              <a:t>AUTONOMOUS NAVIGATION</a:t>
            </a:r>
            <a:r>
              <a:rPr sz="1800" dirty="0">
                <a:solidFill>
                  <a:srgbClr val="205868"/>
                </a:solidFill>
                <a:latin typeface="Bahnschrift"/>
                <a:cs typeface="Bahnschrift"/>
              </a:rPr>
              <a:t> </a:t>
            </a:r>
            <a:r>
              <a:rPr sz="1800" spc="-5" dirty="0">
                <a:solidFill>
                  <a:srgbClr val="205868"/>
                </a:solidFill>
                <a:latin typeface="Bahnschrift"/>
                <a:cs typeface="Bahnschrift"/>
              </a:rPr>
              <a:t>FEATURE</a:t>
            </a:r>
            <a:r>
              <a:rPr sz="1800" dirty="0">
                <a:solidFill>
                  <a:srgbClr val="205868"/>
                </a:solidFill>
                <a:latin typeface="Bahnschrift"/>
                <a:cs typeface="Bahnschrift"/>
              </a:rPr>
              <a:t> ON </a:t>
            </a:r>
            <a:r>
              <a:rPr sz="1800" spc="-5" dirty="0">
                <a:solidFill>
                  <a:srgbClr val="205868"/>
                </a:solidFill>
                <a:latin typeface="Bahnschrift"/>
                <a:cs typeface="Bahnschrift"/>
              </a:rPr>
              <a:t>UGV</a:t>
            </a:r>
            <a:r>
              <a:rPr sz="1800" dirty="0">
                <a:solidFill>
                  <a:srgbClr val="205868"/>
                </a:solidFill>
                <a:latin typeface="Bahnschrift"/>
                <a:cs typeface="Bahnschrift"/>
              </a:rPr>
              <a:t> </a:t>
            </a:r>
            <a:r>
              <a:rPr sz="1800" spc="-10" dirty="0">
                <a:solidFill>
                  <a:srgbClr val="205868"/>
                </a:solidFill>
                <a:latin typeface="Bahnschrift"/>
                <a:cs typeface="Bahnschrift"/>
              </a:rPr>
              <a:t>USING </a:t>
            </a:r>
            <a:r>
              <a:rPr sz="1800" spc="-295" dirty="0">
                <a:solidFill>
                  <a:srgbClr val="205868"/>
                </a:solidFill>
                <a:latin typeface="Bahnschrift"/>
                <a:cs typeface="Bahnschrift"/>
              </a:rPr>
              <a:t> </a:t>
            </a:r>
            <a:r>
              <a:rPr sz="1800" spc="-5" dirty="0">
                <a:solidFill>
                  <a:srgbClr val="205868"/>
                </a:solidFill>
                <a:latin typeface="Bahnschrift"/>
                <a:cs typeface="Bahnschrift"/>
              </a:rPr>
              <a:t>ROBOTIC</a:t>
            </a:r>
            <a:r>
              <a:rPr sz="1800" spc="165" dirty="0">
                <a:solidFill>
                  <a:srgbClr val="205868"/>
                </a:solidFill>
                <a:latin typeface="Bahnschrift"/>
                <a:cs typeface="Bahnschrift"/>
              </a:rPr>
              <a:t> </a:t>
            </a:r>
            <a:r>
              <a:rPr sz="1800" dirty="0">
                <a:solidFill>
                  <a:srgbClr val="205868"/>
                </a:solidFill>
                <a:latin typeface="Bahnschrift"/>
                <a:cs typeface="Bahnschrift"/>
              </a:rPr>
              <a:t>OPERATING</a:t>
            </a:r>
            <a:r>
              <a:rPr sz="1800" spc="185" dirty="0">
                <a:solidFill>
                  <a:srgbClr val="205868"/>
                </a:solidFill>
                <a:latin typeface="Bahnschrift"/>
                <a:cs typeface="Bahnschrift"/>
              </a:rPr>
              <a:t> </a:t>
            </a:r>
            <a:r>
              <a:rPr sz="1800" spc="-5" dirty="0">
                <a:solidFill>
                  <a:srgbClr val="205868"/>
                </a:solidFill>
                <a:latin typeface="Bahnschrift"/>
                <a:cs typeface="Bahnschrift"/>
              </a:rPr>
              <a:t>SYSTEM</a:t>
            </a:r>
            <a:r>
              <a:rPr sz="1800" spc="180" dirty="0">
                <a:solidFill>
                  <a:srgbClr val="205868"/>
                </a:solidFill>
                <a:latin typeface="Bahnschrift"/>
                <a:cs typeface="Bahnschrift"/>
              </a:rPr>
              <a:t> </a:t>
            </a:r>
            <a:r>
              <a:rPr sz="1800" spc="-5" dirty="0">
                <a:solidFill>
                  <a:srgbClr val="205868"/>
                </a:solidFill>
                <a:latin typeface="Bahnschrift"/>
                <a:cs typeface="Bahnschrift"/>
              </a:rPr>
              <a:t>(ROS)</a:t>
            </a:r>
            <a:r>
              <a:rPr sz="1800" spc="180" dirty="0">
                <a:solidFill>
                  <a:srgbClr val="205868"/>
                </a:solidFill>
                <a:latin typeface="Bahnschrift"/>
                <a:cs typeface="Bahnschrift"/>
              </a:rPr>
              <a:t> </a:t>
            </a:r>
            <a:r>
              <a:rPr sz="1800" spc="-5" dirty="0">
                <a:solidFill>
                  <a:srgbClr val="205868"/>
                </a:solidFill>
                <a:latin typeface="Bahnschrift"/>
                <a:cs typeface="Bahnschrift"/>
              </a:rPr>
              <a:t>ENVIRONMENT</a:t>
            </a:r>
            <a:endParaRPr sz="1800" dirty="0">
              <a:latin typeface="Bahnschrift"/>
              <a:cs typeface="Bahnschrift"/>
            </a:endParaRPr>
          </a:p>
          <a:p>
            <a:pPr>
              <a:lnSpc>
                <a:spcPct val="100000"/>
              </a:lnSpc>
              <a:spcBef>
                <a:spcPts val="5"/>
              </a:spcBef>
            </a:pPr>
            <a:endParaRPr sz="2650" dirty="0">
              <a:latin typeface="Bahnschrift"/>
              <a:cs typeface="Bahnschrift"/>
            </a:endParaRPr>
          </a:p>
        </p:txBody>
      </p:sp>
      <p:sp>
        <p:nvSpPr>
          <p:cNvPr id="12" name="object 12"/>
          <p:cNvSpPr/>
          <p:nvPr/>
        </p:nvSpPr>
        <p:spPr>
          <a:xfrm>
            <a:off x="2506217" y="1591817"/>
            <a:ext cx="2241550" cy="502920"/>
          </a:xfrm>
          <a:custGeom>
            <a:avLst/>
            <a:gdLst/>
            <a:ahLst/>
            <a:cxnLst/>
            <a:rect l="l" t="t" r="r" b="b"/>
            <a:pathLst>
              <a:path w="2241550" h="502919">
                <a:moveTo>
                  <a:pt x="431292" y="438912"/>
                </a:moveTo>
                <a:lnTo>
                  <a:pt x="2241422" y="438912"/>
                </a:lnTo>
              </a:path>
              <a:path w="2241550" h="502919">
                <a:moveTo>
                  <a:pt x="0" y="251460"/>
                </a:moveTo>
                <a:lnTo>
                  <a:pt x="4967" y="200764"/>
                </a:lnTo>
                <a:lnTo>
                  <a:pt x="19216" y="153554"/>
                </a:lnTo>
                <a:lnTo>
                  <a:pt x="41764" y="110839"/>
                </a:lnTo>
                <a:lnTo>
                  <a:pt x="71628" y="73628"/>
                </a:lnTo>
                <a:lnTo>
                  <a:pt x="107825" y="42929"/>
                </a:lnTo>
                <a:lnTo>
                  <a:pt x="149375" y="19752"/>
                </a:lnTo>
                <a:lnTo>
                  <a:pt x="195295" y="5106"/>
                </a:lnTo>
                <a:lnTo>
                  <a:pt x="244601" y="0"/>
                </a:lnTo>
                <a:lnTo>
                  <a:pt x="293908" y="5106"/>
                </a:lnTo>
                <a:lnTo>
                  <a:pt x="339828" y="19752"/>
                </a:lnTo>
                <a:lnTo>
                  <a:pt x="381378" y="42929"/>
                </a:lnTo>
                <a:lnTo>
                  <a:pt x="417576" y="73628"/>
                </a:lnTo>
                <a:lnTo>
                  <a:pt x="447439" y="110839"/>
                </a:lnTo>
                <a:lnTo>
                  <a:pt x="469987" y="153554"/>
                </a:lnTo>
                <a:lnTo>
                  <a:pt x="484236" y="200764"/>
                </a:lnTo>
                <a:lnTo>
                  <a:pt x="489204" y="251460"/>
                </a:lnTo>
                <a:lnTo>
                  <a:pt x="484236" y="302155"/>
                </a:lnTo>
                <a:lnTo>
                  <a:pt x="469987" y="349365"/>
                </a:lnTo>
                <a:lnTo>
                  <a:pt x="447439" y="392080"/>
                </a:lnTo>
                <a:lnTo>
                  <a:pt x="417575" y="429291"/>
                </a:lnTo>
                <a:lnTo>
                  <a:pt x="381378" y="459990"/>
                </a:lnTo>
                <a:lnTo>
                  <a:pt x="339828" y="483167"/>
                </a:lnTo>
                <a:lnTo>
                  <a:pt x="293908" y="497813"/>
                </a:lnTo>
                <a:lnTo>
                  <a:pt x="244601" y="502920"/>
                </a:lnTo>
                <a:lnTo>
                  <a:pt x="195295" y="497813"/>
                </a:lnTo>
                <a:lnTo>
                  <a:pt x="149375" y="483167"/>
                </a:lnTo>
                <a:lnTo>
                  <a:pt x="107825" y="459990"/>
                </a:lnTo>
                <a:lnTo>
                  <a:pt x="71627" y="429291"/>
                </a:lnTo>
                <a:lnTo>
                  <a:pt x="41764" y="392080"/>
                </a:lnTo>
                <a:lnTo>
                  <a:pt x="19216" y="349365"/>
                </a:lnTo>
                <a:lnTo>
                  <a:pt x="4967" y="302155"/>
                </a:lnTo>
                <a:lnTo>
                  <a:pt x="0" y="251460"/>
                </a:lnTo>
                <a:close/>
              </a:path>
            </a:pathLst>
          </a:custGeom>
          <a:ln w="28575">
            <a:solidFill>
              <a:srgbClr val="7E7E7E"/>
            </a:solidFill>
          </a:ln>
        </p:spPr>
        <p:txBody>
          <a:bodyPr wrap="square" lIns="0" tIns="0" rIns="0" bIns="0" rtlCol="0"/>
          <a:lstStyle/>
          <a:p>
            <a:endParaRPr/>
          </a:p>
        </p:txBody>
      </p:sp>
      <p:pic>
        <p:nvPicPr>
          <p:cNvPr id="13" name="object 13"/>
          <p:cNvPicPr/>
          <p:nvPr/>
        </p:nvPicPr>
        <p:blipFill>
          <a:blip r:embed="rId7" cstate="print"/>
          <a:stretch>
            <a:fillRect/>
          </a:stretch>
        </p:blipFill>
        <p:spPr>
          <a:xfrm>
            <a:off x="2665476" y="3656075"/>
            <a:ext cx="316992" cy="316992"/>
          </a:xfrm>
          <a:prstGeom prst="rect">
            <a:avLst/>
          </a:prstGeom>
        </p:spPr>
      </p:pic>
      <p:sp>
        <p:nvSpPr>
          <p:cNvPr id="15" name="object 15"/>
          <p:cNvSpPr/>
          <p:nvPr/>
        </p:nvSpPr>
        <p:spPr>
          <a:xfrm>
            <a:off x="2570226" y="3548633"/>
            <a:ext cx="2243455" cy="502920"/>
          </a:xfrm>
          <a:custGeom>
            <a:avLst/>
            <a:gdLst/>
            <a:ahLst/>
            <a:cxnLst/>
            <a:rect l="l" t="t" r="r" b="b"/>
            <a:pathLst>
              <a:path w="2243454" h="502920">
                <a:moveTo>
                  <a:pt x="432816" y="438912"/>
                </a:moveTo>
                <a:lnTo>
                  <a:pt x="2242947" y="438912"/>
                </a:lnTo>
              </a:path>
              <a:path w="2243454" h="502920">
                <a:moveTo>
                  <a:pt x="0" y="251459"/>
                </a:moveTo>
                <a:lnTo>
                  <a:pt x="4967" y="200764"/>
                </a:lnTo>
                <a:lnTo>
                  <a:pt x="19216" y="153554"/>
                </a:lnTo>
                <a:lnTo>
                  <a:pt x="41764" y="110839"/>
                </a:lnTo>
                <a:lnTo>
                  <a:pt x="71628" y="73628"/>
                </a:lnTo>
                <a:lnTo>
                  <a:pt x="107825" y="42929"/>
                </a:lnTo>
                <a:lnTo>
                  <a:pt x="149375" y="19752"/>
                </a:lnTo>
                <a:lnTo>
                  <a:pt x="195295" y="5106"/>
                </a:lnTo>
                <a:lnTo>
                  <a:pt x="244601" y="0"/>
                </a:lnTo>
                <a:lnTo>
                  <a:pt x="293908" y="5106"/>
                </a:lnTo>
                <a:lnTo>
                  <a:pt x="339828" y="19752"/>
                </a:lnTo>
                <a:lnTo>
                  <a:pt x="381378" y="42929"/>
                </a:lnTo>
                <a:lnTo>
                  <a:pt x="417576" y="73628"/>
                </a:lnTo>
                <a:lnTo>
                  <a:pt x="447439" y="110839"/>
                </a:lnTo>
                <a:lnTo>
                  <a:pt x="469987" y="153554"/>
                </a:lnTo>
                <a:lnTo>
                  <a:pt x="484236" y="200764"/>
                </a:lnTo>
                <a:lnTo>
                  <a:pt x="489204" y="251459"/>
                </a:lnTo>
                <a:lnTo>
                  <a:pt x="484236" y="302155"/>
                </a:lnTo>
                <a:lnTo>
                  <a:pt x="469987" y="349365"/>
                </a:lnTo>
                <a:lnTo>
                  <a:pt x="447439" y="392080"/>
                </a:lnTo>
                <a:lnTo>
                  <a:pt x="417575" y="429291"/>
                </a:lnTo>
                <a:lnTo>
                  <a:pt x="381378" y="459990"/>
                </a:lnTo>
                <a:lnTo>
                  <a:pt x="339828" y="483167"/>
                </a:lnTo>
                <a:lnTo>
                  <a:pt x="293908" y="497813"/>
                </a:lnTo>
                <a:lnTo>
                  <a:pt x="244601" y="502920"/>
                </a:lnTo>
                <a:lnTo>
                  <a:pt x="195295" y="497813"/>
                </a:lnTo>
                <a:lnTo>
                  <a:pt x="149375" y="483167"/>
                </a:lnTo>
                <a:lnTo>
                  <a:pt x="107825" y="459990"/>
                </a:lnTo>
                <a:lnTo>
                  <a:pt x="71627" y="429291"/>
                </a:lnTo>
                <a:lnTo>
                  <a:pt x="41764" y="392080"/>
                </a:lnTo>
                <a:lnTo>
                  <a:pt x="19216" y="349365"/>
                </a:lnTo>
                <a:lnTo>
                  <a:pt x="4967" y="302155"/>
                </a:lnTo>
                <a:lnTo>
                  <a:pt x="0" y="251459"/>
                </a:lnTo>
                <a:close/>
              </a:path>
            </a:pathLst>
          </a:custGeom>
          <a:ln w="28575">
            <a:solidFill>
              <a:srgbClr val="7E7E7E"/>
            </a:solidFill>
          </a:ln>
        </p:spPr>
        <p:txBody>
          <a:bodyPr wrap="square" lIns="0" tIns="0" rIns="0" bIns="0" rtlCol="0"/>
          <a:lstStyle/>
          <a:p>
            <a:endParaRPr/>
          </a:p>
        </p:txBody>
      </p:sp>
      <p:sp>
        <p:nvSpPr>
          <p:cNvPr id="16" name="object 16"/>
          <p:cNvSpPr txBox="1"/>
          <p:nvPr/>
        </p:nvSpPr>
        <p:spPr>
          <a:xfrm>
            <a:off x="2406523" y="2118206"/>
            <a:ext cx="4431030" cy="1316355"/>
          </a:xfrm>
          <a:prstGeom prst="rect">
            <a:avLst/>
          </a:prstGeom>
        </p:spPr>
        <p:txBody>
          <a:bodyPr vert="horz" wrap="square" lIns="0" tIns="12700" rIns="0" bIns="0" rtlCol="0">
            <a:spAutoFit/>
          </a:bodyPr>
          <a:lstStyle/>
          <a:p>
            <a:pPr marL="12700" marR="5080" algn="just">
              <a:lnSpc>
                <a:spcPct val="110000"/>
              </a:lnSpc>
              <a:spcBef>
                <a:spcPts val="100"/>
              </a:spcBef>
            </a:pPr>
            <a:r>
              <a:rPr sz="1100" spc="-5" dirty="0">
                <a:latin typeface="Calibri"/>
                <a:cs typeface="Calibri"/>
              </a:rPr>
              <a:t>This</a:t>
            </a:r>
            <a:r>
              <a:rPr sz="1100" dirty="0">
                <a:latin typeface="Calibri"/>
                <a:cs typeface="Calibri"/>
              </a:rPr>
              <a:t> </a:t>
            </a:r>
            <a:r>
              <a:rPr sz="1100" spc="-5" dirty="0">
                <a:latin typeface="Calibri"/>
                <a:cs typeface="Calibri"/>
              </a:rPr>
              <a:t>project</a:t>
            </a:r>
            <a:r>
              <a:rPr sz="1100" dirty="0">
                <a:latin typeface="Calibri"/>
                <a:cs typeface="Calibri"/>
              </a:rPr>
              <a:t> </a:t>
            </a:r>
            <a:r>
              <a:rPr sz="1100" spc="-5" dirty="0">
                <a:latin typeface="Calibri"/>
                <a:cs typeface="Calibri"/>
              </a:rPr>
              <a:t>presents </a:t>
            </a:r>
            <a:r>
              <a:rPr sz="1100" dirty="0">
                <a:latin typeface="Calibri"/>
                <a:cs typeface="Calibri"/>
              </a:rPr>
              <a:t>a </a:t>
            </a:r>
            <a:r>
              <a:rPr sz="1100" spc="-5" dirty="0">
                <a:latin typeface="Calibri"/>
                <a:cs typeface="Calibri"/>
              </a:rPr>
              <a:t>study,</a:t>
            </a:r>
            <a:r>
              <a:rPr sz="1100" dirty="0">
                <a:latin typeface="Calibri"/>
                <a:cs typeface="Calibri"/>
              </a:rPr>
              <a:t> </a:t>
            </a:r>
            <a:r>
              <a:rPr sz="1100" spc="-5" dirty="0">
                <a:latin typeface="Calibri"/>
                <a:cs typeface="Calibri"/>
              </a:rPr>
              <a:t>focuses </a:t>
            </a:r>
            <a:r>
              <a:rPr sz="1100" dirty="0">
                <a:latin typeface="Calibri"/>
                <a:cs typeface="Calibri"/>
              </a:rPr>
              <a:t>on the </a:t>
            </a:r>
            <a:r>
              <a:rPr sz="1100" spc="-10" dirty="0">
                <a:latin typeface="Calibri"/>
                <a:cs typeface="Calibri"/>
              </a:rPr>
              <a:t>use</a:t>
            </a:r>
            <a:r>
              <a:rPr sz="1100" spc="-5" dirty="0">
                <a:latin typeface="Calibri"/>
                <a:cs typeface="Calibri"/>
              </a:rPr>
              <a:t> </a:t>
            </a:r>
            <a:r>
              <a:rPr sz="1100" dirty="0">
                <a:latin typeface="Calibri"/>
                <a:cs typeface="Calibri"/>
              </a:rPr>
              <a:t>of a </a:t>
            </a:r>
            <a:r>
              <a:rPr sz="1100" spc="-10" dirty="0">
                <a:latin typeface="Calibri"/>
                <a:cs typeface="Calibri"/>
              </a:rPr>
              <a:t>Robotic</a:t>
            </a:r>
            <a:r>
              <a:rPr sz="1100" spc="-5" dirty="0">
                <a:latin typeface="Calibri"/>
                <a:cs typeface="Calibri"/>
              </a:rPr>
              <a:t> Operating </a:t>
            </a:r>
            <a:r>
              <a:rPr sz="1100" dirty="0">
                <a:latin typeface="Calibri"/>
                <a:cs typeface="Calibri"/>
              </a:rPr>
              <a:t> </a:t>
            </a:r>
            <a:r>
              <a:rPr sz="1100" spc="-5" dirty="0">
                <a:latin typeface="Calibri"/>
                <a:cs typeface="Calibri"/>
              </a:rPr>
              <a:t>System (ROS) environment to manage </a:t>
            </a:r>
            <a:r>
              <a:rPr sz="1100" dirty="0">
                <a:latin typeface="Calibri"/>
                <a:cs typeface="Calibri"/>
              </a:rPr>
              <a:t>and </a:t>
            </a:r>
            <a:r>
              <a:rPr sz="1100" spc="-5" dirty="0">
                <a:latin typeface="Calibri"/>
                <a:cs typeface="Calibri"/>
              </a:rPr>
              <a:t>control the motion characteristics. </a:t>
            </a:r>
            <a:r>
              <a:rPr sz="1100" dirty="0">
                <a:latin typeface="Calibri"/>
                <a:cs typeface="Calibri"/>
              </a:rPr>
              <a:t> The </a:t>
            </a:r>
            <a:r>
              <a:rPr sz="1100" spc="-5" dirty="0">
                <a:latin typeface="Calibri"/>
                <a:cs typeface="Calibri"/>
              </a:rPr>
              <a:t>combination </a:t>
            </a:r>
            <a:r>
              <a:rPr sz="1100" dirty="0">
                <a:latin typeface="Calibri"/>
                <a:cs typeface="Calibri"/>
              </a:rPr>
              <a:t>of </a:t>
            </a:r>
            <a:r>
              <a:rPr sz="1100" spc="-5" dirty="0">
                <a:latin typeface="Calibri"/>
                <a:cs typeface="Calibri"/>
              </a:rPr>
              <a:t>LiDAR sensor </a:t>
            </a:r>
            <a:r>
              <a:rPr sz="1100" dirty="0">
                <a:latin typeface="Calibri"/>
                <a:cs typeface="Calibri"/>
              </a:rPr>
              <a:t>and </a:t>
            </a:r>
            <a:r>
              <a:rPr sz="1100" spc="-5" dirty="0">
                <a:latin typeface="Calibri"/>
                <a:cs typeface="Calibri"/>
              </a:rPr>
              <a:t>Raspberry </a:t>
            </a:r>
            <a:r>
              <a:rPr sz="1100" dirty="0">
                <a:latin typeface="Calibri"/>
                <a:cs typeface="Calibri"/>
              </a:rPr>
              <a:t>Pi 3B </a:t>
            </a:r>
            <a:r>
              <a:rPr sz="1100" spc="-5" dirty="0">
                <a:latin typeface="Calibri"/>
                <a:cs typeface="Calibri"/>
              </a:rPr>
              <a:t>microcontroller </a:t>
            </a:r>
            <a:r>
              <a:rPr sz="1100" dirty="0">
                <a:latin typeface="Calibri"/>
                <a:cs typeface="Calibri"/>
              </a:rPr>
              <a:t>enable </a:t>
            </a:r>
            <a:r>
              <a:rPr sz="1100" spc="5" dirty="0">
                <a:latin typeface="Calibri"/>
                <a:cs typeface="Calibri"/>
              </a:rPr>
              <a:t> </a:t>
            </a:r>
            <a:r>
              <a:rPr sz="1100" dirty="0">
                <a:latin typeface="Calibri"/>
                <a:cs typeface="Calibri"/>
              </a:rPr>
              <a:t>the </a:t>
            </a:r>
            <a:r>
              <a:rPr sz="1100" spc="-5" dirty="0">
                <a:latin typeface="Calibri"/>
                <a:cs typeface="Calibri"/>
              </a:rPr>
              <a:t>UGV</a:t>
            </a:r>
            <a:r>
              <a:rPr sz="1100" dirty="0">
                <a:latin typeface="Calibri"/>
                <a:cs typeface="Calibri"/>
              </a:rPr>
              <a:t> </a:t>
            </a:r>
            <a:r>
              <a:rPr sz="1100" spc="-5" dirty="0">
                <a:latin typeface="Calibri"/>
                <a:cs typeface="Calibri"/>
              </a:rPr>
              <a:t>to</a:t>
            </a:r>
            <a:r>
              <a:rPr sz="1100" dirty="0">
                <a:latin typeface="Calibri"/>
                <a:cs typeface="Calibri"/>
              </a:rPr>
              <a:t> </a:t>
            </a:r>
            <a:r>
              <a:rPr sz="1100" spc="-5" dirty="0">
                <a:latin typeface="Calibri"/>
                <a:cs typeface="Calibri"/>
              </a:rPr>
              <a:t>sense</a:t>
            </a:r>
            <a:r>
              <a:rPr sz="1100" dirty="0">
                <a:latin typeface="Calibri"/>
                <a:cs typeface="Calibri"/>
              </a:rPr>
              <a:t> and </a:t>
            </a:r>
            <a:r>
              <a:rPr sz="1100" spc="-5" dirty="0">
                <a:latin typeface="Calibri"/>
                <a:cs typeface="Calibri"/>
              </a:rPr>
              <a:t>decide</a:t>
            </a:r>
            <a:r>
              <a:rPr sz="1100" dirty="0">
                <a:latin typeface="Calibri"/>
                <a:cs typeface="Calibri"/>
              </a:rPr>
              <a:t> the </a:t>
            </a:r>
            <a:r>
              <a:rPr sz="1100" spc="-5" dirty="0">
                <a:latin typeface="Calibri"/>
                <a:cs typeface="Calibri"/>
              </a:rPr>
              <a:t>task</a:t>
            </a:r>
            <a:r>
              <a:rPr sz="1100" dirty="0">
                <a:latin typeface="Calibri"/>
                <a:cs typeface="Calibri"/>
              </a:rPr>
              <a:t> </a:t>
            </a:r>
            <a:r>
              <a:rPr sz="1100" spc="-5" dirty="0">
                <a:latin typeface="Calibri"/>
                <a:cs typeface="Calibri"/>
              </a:rPr>
              <a:t>with</a:t>
            </a:r>
            <a:r>
              <a:rPr sz="1100" dirty="0">
                <a:latin typeface="Calibri"/>
                <a:cs typeface="Calibri"/>
              </a:rPr>
              <a:t> </a:t>
            </a:r>
            <a:r>
              <a:rPr sz="1100" spc="-5" dirty="0">
                <a:latin typeface="Calibri"/>
                <a:cs typeface="Calibri"/>
              </a:rPr>
              <a:t>better</a:t>
            </a:r>
            <a:r>
              <a:rPr sz="1100" dirty="0">
                <a:latin typeface="Calibri"/>
                <a:cs typeface="Calibri"/>
              </a:rPr>
              <a:t> </a:t>
            </a:r>
            <a:r>
              <a:rPr sz="1100" spc="-5" dirty="0">
                <a:latin typeface="Calibri"/>
                <a:cs typeface="Calibri"/>
              </a:rPr>
              <a:t>accuracies,</a:t>
            </a:r>
            <a:r>
              <a:rPr sz="1100" dirty="0">
                <a:latin typeface="Calibri"/>
                <a:cs typeface="Calibri"/>
              </a:rPr>
              <a:t> </a:t>
            </a:r>
            <a:r>
              <a:rPr sz="1100" spc="-5" dirty="0">
                <a:latin typeface="Calibri"/>
                <a:cs typeface="Calibri"/>
              </a:rPr>
              <a:t>e.g.,</a:t>
            </a:r>
            <a:r>
              <a:rPr sz="1100" dirty="0">
                <a:latin typeface="Calibri"/>
                <a:cs typeface="Calibri"/>
              </a:rPr>
              <a:t> </a:t>
            </a:r>
            <a:r>
              <a:rPr sz="1100" spc="-5" dirty="0">
                <a:latin typeface="Calibri"/>
                <a:cs typeface="Calibri"/>
              </a:rPr>
              <a:t>avoid </a:t>
            </a:r>
            <a:r>
              <a:rPr sz="1100" dirty="0">
                <a:latin typeface="Calibri"/>
                <a:cs typeface="Calibri"/>
              </a:rPr>
              <a:t> </a:t>
            </a:r>
            <a:r>
              <a:rPr sz="1100" spc="-5" dirty="0">
                <a:latin typeface="Calibri"/>
                <a:cs typeface="Calibri"/>
              </a:rPr>
              <a:t>objects </a:t>
            </a:r>
            <a:r>
              <a:rPr sz="1100" dirty="0">
                <a:latin typeface="Calibri"/>
                <a:cs typeface="Calibri"/>
              </a:rPr>
              <a:t>and </a:t>
            </a:r>
            <a:r>
              <a:rPr sz="1100" spc="-5" dirty="0">
                <a:latin typeface="Calibri"/>
                <a:cs typeface="Calibri"/>
              </a:rPr>
              <a:t>obstacles while</a:t>
            </a:r>
            <a:r>
              <a:rPr sz="1100" dirty="0">
                <a:latin typeface="Calibri"/>
                <a:cs typeface="Calibri"/>
              </a:rPr>
              <a:t> </a:t>
            </a:r>
            <a:r>
              <a:rPr sz="1100" spc="-5" dirty="0">
                <a:latin typeface="Calibri"/>
                <a:cs typeface="Calibri"/>
              </a:rPr>
              <a:t>performing prescribed</a:t>
            </a:r>
            <a:r>
              <a:rPr sz="1100" dirty="0">
                <a:latin typeface="Calibri"/>
                <a:cs typeface="Calibri"/>
              </a:rPr>
              <a:t> </a:t>
            </a:r>
            <a:r>
              <a:rPr sz="1100" spc="-5" dirty="0">
                <a:latin typeface="Calibri"/>
                <a:cs typeface="Calibri"/>
              </a:rPr>
              <a:t>navigation tasks.</a:t>
            </a:r>
            <a:r>
              <a:rPr sz="1100" spc="235" dirty="0">
                <a:latin typeface="Calibri"/>
                <a:cs typeface="Calibri"/>
              </a:rPr>
              <a:t> </a:t>
            </a:r>
            <a:r>
              <a:rPr sz="1100" spc="-5" dirty="0">
                <a:latin typeface="Calibri"/>
                <a:cs typeface="Calibri"/>
              </a:rPr>
              <a:t>In </a:t>
            </a:r>
            <a:r>
              <a:rPr sz="1100" dirty="0">
                <a:latin typeface="Calibri"/>
                <a:cs typeface="Calibri"/>
              </a:rPr>
              <a:t>order </a:t>
            </a:r>
            <a:r>
              <a:rPr sz="1100" spc="-235" dirty="0">
                <a:latin typeface="Calibri"/>
                <a:cs typeface="Calibri"/>
              </a:rPr>
              <a:t> </a:t>
            </a:r>
            <a:r>
              <a:rPr sz="1100" spc="-5" dirty="0">
                <a:latin typeface="Calibri"/>
                <a:cs typeface="Calibri"/>
              </a:rPr>
              <a:t>to </a:t>
            </a:r>
            <a:r>
              <a:rPr sz="1100" dirty="0">
                <a:latin typeface="Calibri"/>
                <a:cs typeface="Calibri"/>
              </a:rPr>
              <a:t>verify the </a:t>
            </a:r>
            <a:r>
              <a:rPr sz="1100" spc="-5" dirty="0">
                <a:latin typeface="Calibri"/>
                <a:cs typeface="Calibri"/>
              </a:rPr>
              <a:t>effectiveness, </a:t>
            </a:r>
            <a:r>
              <a:rPr sz="1100" dirty="0">
                <a:latin typeface="Calibri"/>
                <a:cs typeface="Calibri"/>
              </a:rPr>
              <a:t>several </a:t>
            </a:r>
            <a:r>
              <a:rPr sz="1100" spc="-5" dirty="0">
                <a:latin typeface="Calibri"/>
                <a:cs typeface="Calibri"/>
              </a:rPr>
              <a:t>assessments are designed </a:t>
            </a:r>
            <a:r>
              <a:rPr sz="1100" dirty="0">
                <a:latin typeface="Calibri"/>
                <a:cs typeface="Calibri"/>
              </a:rPr>
              <a:t>and </a:t>
            </a:r>
            <a:r>
              <a:rPr sz="1100" spc="-10" dirty="0">
                <a:latin typeface="Calibri"/>
                <a:cs typeface="Calibri"/>
              </a:rPr>
              <a:t>put </a:t>
            </a:r>
            <a:r>
              <a:rPr sz="1100" spc="-5" dirty="0">
                <a:latin typeface="Calibri"/>
                <a:cs typeface="Calibri"/>
              </a:rPr>
              <a:t>to </a:t>
            </a:r>
            <a:r>
              <a:rPr sz="1100" dirty="0">
                <a:latin typeface="Calibri"/>
                <a:cs typeface="Calibri"/>
              </a:rPr>
              <a:t>the </a:t>
            </a:r>
            <a:r>
              <a:rPr sz="1100" spc="5" dirty="0">
                <a:latin typeface="Calibri"/>
                <a:cs typeface="Calibri"/>
              </a:rPr>
              <a:t> </a:t>
            </a:r>
            <a:r>
              <a:rPr sz="1100" dirty="0">
                <a:latin typeface="Calibri"/>
                <a:cs typeface="Calibri"/>
              </a:rPr>
              <a:t>test.</a:t>
            </a:r>
            <a:endParaRPr sz="1100">
              <a:latin typeface="Calibri"/>
              <a:cs typeface="Calibri"/>
            </a:endParaRPr>
          </a:p>
        </p:txBody>
      </p:sp>
      <p:sp>
        <p:nvSpPr>
          <p:cNvPr id="17" name="object 17"/>
          <p:cNvSpPr txBox="1"/>
          <p:nvPr/>
        </p:nvSpPr>
        <p:spPr>
          <a:xfrm>
            <a:off x="687425" y="4173066"/>
            <a:ext cx="6092190" cy="4651375"/>
          </a:xfrm>
          <a:prstGeom prst="rect">
            <a:avLst/>
          </a:prstGeom>
        </p:spPr>
        <p:txBody>
          <a:bodyPr vert="horz" wrap="square" lIns="0" tIns="12700" rIns="0" bIns="0" rtlCol="0">
            <a:spAutoFit/>
          </a:bodyPr>
          <a:lstStyle/>
          <a:p>
            <a:pPr marL="2493645" marR="5080">
              <a:lnSpc>
                <a:spcPct val="110000"/>
              </a:lnSpc>
              <a:spcBef>
                <a:spcPts val="100"/>
              </a:spcBef>
            </a:pPr>
            <a:r>
              <a:rPr sz="1100" spc="-5" dirty="0">
                <a:latin typeface="Calibri"/>
                <a:cs typeface="Calibri"/>
              </a:rPr>
              <a:t>The</a:t>
            </a:r>
            <a:r>
              <a:rPr sz="1100" spc="20" dirty="0">
                <a:latin typeface="Calibri"/>
                <a:cs typeface="Calibri"/>
              </a:rPr>
              <a:t> </a:t>
            </a:r>
            <a:r>
              <a:rPr sz="1100" dirty="0">
                <a:latin typeface="Calibri"/>
                <a:cs typeface="Calibri"/>
              </a:rPr>
              <a:t>overall</a:t>
            </a:r>
            <a:r>
              <a:rPr sz="1100" spc="245" dirty="0">
                <a:latin typeface="Calibri"/>
                <a:cs typeface="Calibri"/>
              </a:rPr>
              <a:t> </a:t>
            </a:r>
            <a:r>
              <a:rPr sz="1100" dirty="0">
                <a:latin typeface="Calibri"/>
                <a:cs typeface="Calibri"/>
              </a:rPr>
              <a:t>overview</a:t>
            </a:r>
            <a:r>
              <a:rPr sz="1100" spc="250" dirty="0">
                <a:latin typeface="Calibri"/>
                <a:cs typeface="Calibri"/>
              </a:rPr>
              <a:t> </a:t>
            </a:r>
            <a:r>
              <a:rPr sz="1100" dirty="0">
                <a:latin typeface="Calibri"/>
                <a:cs typeface="Calibri"/>
              </a:rPr>
              <a:t>of</a:t>
            </a:r>
            <a:r>
              <a:rPr sz="1100" spc="5" dirty="0">
                <a:latin typeface="Calibri"/>
                <a:cs typeface="Calibri"/>
              </a:rPr>
              <a:t> </a:t>
            </a:r>
            <a:r>
              <a:rPr sz="1100" dirty="0">
                <a:latin typeface="Calibri"/>
                <a:cs typeface="Calibri"/>
              </a:rPr>
              <a:t>the</a:t>
            </a:r>
            <a:r>
              <a:rPr sz="1100" spc="20" dirty="0">
                <a:latin typeface="Calibri"/>
                <a:cs typeface="Calibri"/>
              </a:rPr>
              <a:t> </a:t>
            </a:r>
            <a:r>
              <a:rPr sz="1100" spc="-5" dirty="0">
                <a:latin typeface="Calibri"/>
                <a:cs typeface="Calibri"/>
              </a:rPr>
              <a:t>deployment</a:t>
            </a:r>
            <a:r>
              <a:rPr sz="1100" spc="20" dirty="0">
                <a:latin typeface="Calibri"/>
                <a:cs typeface="Calibri"/>
              </a:rPr>
              <a:t> </a:t>
            </a:r>
            <a:r>
              <a:rPr sz="1100" dirty="0">
                <a:latin typeface="Calibri"/>
                <a:cs typeface="Calibri"/>
              </a:rPr>
              <a:t>of</a:t>
            </a:r>
            <a:r>
              <a:rPr sz="1100" spc="5" dirty="0">
                <a:latin typeface="Calibri"/>
                <a:cs typeface="Calibri"/>
              </a:rPr>
              <a:t> </a:t>
            </a:r>
            <a:r>
              <a:rPr sz="1100" spc="-5" dirty="0">
                <a:latin typeface="Calibri"/>
                <a:cs typeface="Calibri"/>
              </a:rPr>
              <a:t>the</a:t>
            </a:r>
            <a:r>
              <a:rPr sz="1100" spc="30" dirty="0">
                <a:latin typeface="Calibri"/>
                <a:cs typeface="Calibri"/>
              </a:rPr>
              <a:t> </a:t>
            </a:r>
            <a:r>
              <a:rPr sz="1100" spc="-5" dirty="0">
                <a:latin typeface="Calibri"/>
                <a:cs typeface="Calibri"/>
              </a:rPr>
              <a:t>logistic </a:t>
            </a:r>
            <a:r>
              <a:rPr sz="1100" spc="-235" dirty="0">
                <a:latin typeface="Calibri"/>
                <a:cs typeface="Calibri"/>
              </a:rPr>
              <a:t> </a:t>
            </a:r>
            <a:r>
              <a:rPr sz="1100" dirty="0">
                <a:latin typeface="Calibri"/>
                <a:cs typeface="Calibri"/>
              </a:rPr>
              <a:t>management</a:t>
            </a:r>
            <a:r>
              <a:rPr sz="1100" spc="-45" dirty="0">
                <a:latin typeface="Calibri"/>
                <a:cs typeface="Calibri"/>
              </a:rPr>
              <a:t> </a:t>
            </a:r>
            <a:r>
              <a:rPr sz="1100" dirty="0">
                <a:latin typeface="Calibri"/>
                <a:cs typeface="Calibri"/>
              </a:rPr>
              <a:t>system</a:t>
            </a:r>
            <a:r>
              <a:rPr sz="1100" spc="-45" dirty="0">
                <a:latin typeface="Calibri"/>
                <a:cs typeface="Calibri"/>
              </a:rPr>
              <a:t> </a:t>
            </a:r>
            <a:r>
              <a:rPr sz="1100" spc="-5" dirty="0">
                <a:latin typeface="Calibri"/>
                <a:cs typeface="Calibri"/>
              </a:rPr>
              <a:t>is</a:t>
            </a:r>
            <a:r>
              <a:rPr sz="1100" spc="-10" dirty="0">
                <a:latin typeface="Calibri"/>
                <a:cs typeface="Calibri"/>
              </a:rPr>
              <a:t> </a:t>
            </a:r>
            <a:r>
              <a:rPr sz="1100" spc="-5" dirty="0">
                <a:latin typeface="Calibri"/>
                <a:cs typeface="Calibri"/>
              </a:rPr>
              <a:t>illustrated</a:t>
            </a:r>
            <a:r>
              <a:rPr sz="1100" spc="-40" dirty="0">
                <a:latin typeface="Calibri"/>
                <a:cs typeface="Calibri"/>
              </a:rPr>
              <a:t> </a:t>
            </a:r>
            <a:r>
              <a:rPr sz="1100" spc="-5" dirty="0">
                <a:latin typeface="Calibri"/>
                <a:cs typeface="Calibri"/>
              </a:rPr>
              <a:t>by </a:t>
            </a:r>
            <a:r>
              <a:rPr sz="1100" dirty="0">
                <a:latin typeface="Calibri"/>
                <a:cs typeface="Calibri"/>
              </a:rPr>
              <a:t>the</a:t>
            </a:r>
            <a:r>
              <a:rPr sz="1100" spc="-5" dirty="0">
                <a:latin typeface="Calibri"/>
                <a:cs typeface="Calibri"/>
              </a:rPr>
              <a:t> </a:t>
            </a:r>
            <a:r>
              <a:rPr sz="1100" dirty="0">
                <a:latin typeface="Calibri"/>
                <a:cs typeface="Calibri"/>
              </a:rPr>
              <a:t>following</a:t>
            </a:r>
            <a:r>
              <a:rPr sz="1100" spc="-50" dirty="0">
                <a:latin typeface="Calibri"/>
                <a:cs typeface="Calibri"/>
              </a:rPr>
              <a:t> </a:t>
            </a:r>
            <a:r>
              <a:rPr sz="1100" spc="-5" dirty="0">
                <a:latin typeface="Calibri"/>
                <a:cs typeface="Calibri"/>
              </a:rPr>
              <a:t>stages.</a:t>
            </a:r>
            <a:endParaRPr sz="1100">
              <a:latin typeface="Calibri"/>
              <a:cs typeface="Calibri"/>
            </a:endParaRPr>
          </a:p>
          <a:p>
            <a:pPr marL="2493645">
              <a:lnSpc>
                <a:spcPct val="100000"/>
              </a:lnSpc>
              <a:spcBef>
                <a:spcPts val="320"/>
              </a:spcBef>
            </a:pPr>
            <a:r>
              <a:rPr sz="1100" spc="-5" dirty="0">
                <a:latin typeface="Calibri"/>
                <a:cs typeface="Calibri"/>
              </a:rPr>
              <a:t>Stage</a:t>
            </a:r>
            <a:r>
              <a:rPr sz="1100" spc="-30" dirty="0">
                <a:latin typeface="Calibri"/>
                <a:cs typeface="Calibri"/>
              </a:rPr>
              <a:t> </a:t>
            </a:r>
            <a:r>
              <a:rPr sz="1100" dirty="0">
                <a:latin typeface="Calibri"/>
                <a:cs typeface="Calibri"/>
              </a:rPr>
              <a:t>1: Design</a:t>
            </a:r>
            <a:r>
              <a:rPr sz="1100" spc="-40" dirty="0">
                <a:latin typeface="Calibri"/>
                <a:cs typeface="Calibri"/>
              </a:rPr>
              <a:t> </a:t>
            </a:r>
            <a:r>
              <a:rPr sz="1100" dirty="0">
                <a:latin typeface="Calibri"/>
                <a:cs typeface="Calibri"/>
              </a:rPr>
              <a:t>prototype</a:t>
            </a:r>
            <a:r>
              <a:rPr sz="1100" spc="-45" dirty="0">
                <a:latin typeface="Calibri"/>
                <a:cs typeface="Calibri"/>
              </a:rPr>
              <a:t> </a:t>
            </a:r>
            <a:r>
              <a:rPr sz="1100" dirty="0">
                <a:latin typeface="Calibri"/>
                <a:cs typeface="Calibri"/>
              </a:rPr>
              <a:t>model</a:t>
            </a:r>
            <a:r>
              <a:rPr sz="1100" spc="-35" dirty="0">
                <a:latin typeface="Calibri"/>
                <a:cs typeface="Calibri"/>
              </a:rPr>
              <a:t> </a:t>
            </a:r>
            <a:r>
              <a:rPr sz="1100" dirty="0">
                <a:latin typeface="Calibri"/>
                <a:cs typeface="Calibri"/>
              </a:rPr>
              <a:t>of</a:t>
            </a:r>
            <a:r>
              <a:rPr sz="1100" spc="-20" dirty="0">
                <a:latin typeface="Calibri"/>
                <a:cs typeface="Calibri"/>
              </a:rPr>
              <a:t> </a:t>
            </a:r>
            <a:r>
              <a:rPr sz="1100" spc="-5" dirty="0">
                <a:latin typeface="Calibri"/>
                <a:cs typeface="Calibri"/>
              </a:rPr>
              <a:t>UGV</a:t>
            </a:r>
            <a:endParaRPr sz="1100">
              <a:latin typeface="Calibri"/>
              <a:cs typeface="Calibri"/>
            </a:endParaRPr>
          </a:p>
          <a:p>
            <a:pPr marL="2493645" marR="55880">
              <a:lnSpc>
                <a:spcPct val="125499"/>
              </a:lnSpc>
            </a:pPr>
            <a:r>
              <a:rPr sz="1100" spc="-5" dirty="0">
                <a:latin typeface="Calibri"/>
                <a:cs typeface="Calibri"/>
              </a:rPr>
              <a:t>Stage</a:t>
            </a:r>
            <a:r>
              <a:rPr sz="1100" spc="-20" dirty="0">
                <a:latin typeface="Calibri"/>
                <a:cs typeface="Calibri"/>
              </a:rPr>
              <a:t> </a:t>
            </a:r>
            <a:r>
              <a:rPr sz="1100" dirty="0">
                <a:latin typeface="Calibri"/>
                <a:cs typeface="Calibri"/>
              </a:rPr>
              <a:t>2:</a:t>
            </a:r>
            <a:r>
              <a:rPr sz="1100" spc="5" dirty="0">
                <a:latin typeface="Calibri"/>
                <a:cs typeface="Calibri"/>
              </a:rPr>
              <a:t> </a:t>
            </a:r>
            <a:r>
              <a:rPr sz="1100" dirty="0">
                <a:latin typeface="Calibri"/>
                <a:cs typeface="Calibri"/>
              </a:rPr>
              <a:t>ROS</a:t>
            </a:r>
            <a:r>
              <a:rPr sz="1100" spc="-10" dirty="0">
                <a:latin typeface="Calibri"/>
                <a:cs typeface="Calibri"/>
              </a:rPr>
              <a:t> </a:t>
            </a:r>
            <a:r>
              <a:rPr sz="1100" dirty="0">
                <a:latin typeface="Calibri"/>
                <a:cs typeface="Calibri"/>
              </a:rPr>
              <a:t>environment</a:t>
            </a:r>
            <a:r>
              <a:rPr sz="1100" spc="-60" dirty="0">
                <a:latin typeface="Calibri"/>
                <a:cs typeface="Calibri"/>
              </a:rPr>
              <a:t> </a:t>
            </a:r>
            <a:r>
              <a:rPr sz="1100" spc="-5" dirty="0">
                <a:latin typeface="Calibri"/>
                <a:cs typeface="Calibri"/>
              </a:rPr>
              <a:t>setup</a:t>
            </a:r>
            <a:r>
              <a:rPr sz="1100" spc="-20" dirty="0">
                <a:latin typeface="Calibri"/>
                <a:cs typeface="Calibri"/>
              </a:rPr>
              <a:t> </a:t>
            </a:r>
            <a:r>
              <a:rPr sz="1100" spc="-5" dirty="0">
                <a:latin typeface="Calibri"/>
                <a:cs typeface="Calibri"/>
              </a:rPr>
              <a:t>in</a:t>
            </a:r>
            <a:r>
              <a:rPr sz="1100" spc="-15" dirty="0">
                <a:latin typeface="Calibri"/>
                <a:cs typeface="Calibri"/>
              </a:rPr>
              <a:t> </a:t>
            </a:r>
            <a:r>
              <a:rPr sz="1100" dirty="0">
                <a:latin typeface="Calibri"/>
                <a:cs typeface="Calibri"/>
              </a:rPr>
              <a:t>Raspberry</a:t>
            </a:r>
            <a:r>
              <a:rPr sz="1100" spc="-5" dirty="0">
                <a:latin typeface="Calibri"/>
                <a:cs typeface="Calibri"/>
              </a:rPr>
              <a:t> </a:t>
            </a:r>
            <a:r>
              <a:rPr sz="1100" dirty="0">
                <a:latin typeface="Calibri"/>
                <a:cs typeface="Calibri"/>
              </a:rPr>
              <a:t>Pi</a:t>
            </a:r>
            <a:r>
              <a:rPr sz="1100" spc="-5" dirty="0">
                <a:latin typeface="Calibri"/>
                <a:cs typeface="Calibri"/>
              </a:rPr>
              <a:t> </a:t>
            </a:r>
            <a:r>
              <a:rPr sz="1100" dirty="0">
                <a:latin typeface="Calibri"/>
                <a:cs typeface="Calibri"/>
              </a:rPr>
              <a:t>on</a:t>
            </a:r>
            <a:r>
              <a:rPr sz="1100" spc="-15" dirty="0">
                <a:latin typeface="Calibri"/>
                <a:cs typeface="Calibri"/>
              </a:rPr>
              <a:t> </a:t>
            </a:r>
            <a:r>
              <a:rPr sz="1100" spc="-5" dirty="0">
                <a:latin typeface="Calibri"/>
                <a:cs typeface="Calibri"/>
              </a:rPr>
              <a:t>Ubuntu</a:t>
            </a:r>
            <a:r>
              <a:rPr sz="1100" spc="-20" dirty="0">
                <a:latin typeface="Calibri"/>
                <a:cs typeface="Calibri"/>
              </a:rPr>
              <a:t> </a:t>
            </a:r>
            <a:r>
              <a:rPr sz="1100" dirty="0">
                <a:latin typeface="Calibri"/>
                <a:cs typeface="Calibri"/>
              </a:rPr>
              <a:t>OS </a:t>
            </a:r>
            <a:r>
              <a:rPr sz="1100" spc="-235" dirty="0">
                <a:latin typeface="Calibri"/>
                <a:cs typeface="Calibri"/>
              </a:rPr>
              <a:t> </a:t>
            </a:r>
            <a:r>
              <a:rPr sz="1100" spc="-5" dirty="0">
                <a:latin typeface="Calibri"/>
                <a:cs typeface="Calibri"/>
              </a:rPr>
              <a:t>Stage</a:t>
            </a:r>
            <a:r>
              <a:rPr sz="1100" spc="-20" dirty="0">
                <a:latin typeface="Calibri"/>
                <a:cs typeface="Calibri"/>
              </a:rPr>
              <a:t> </a:t>
            </a:r>
            <a:r>
              <a:rPr sz="1100" dirty="0">
                <a:latin typeface="Calibri"/>
                <a:cs typeface="Calibri"/>
              </a:rPr>
              <a:t>3:</a:t>
            </a:r>
            <a:r>
              <a:rPr sz="1100" spc="5" dirty="0">
                <a:latin typeface="Calibri"/>
                <a:cs typeface="Calibri"/>
              </a:rPr>
              <a:t> </a:t>
            </a:r>
            <a:r>
              <a:rPr sz="1100" dirty="0">
                <a:latin typeface="Calibri"/>
                <a:cs typeface="Calibri"/>
              </a:rPr>
              <a:t>ROS</a:t>
            </a:r>
            <a:r>
              <a:rPr sz="1100" spc="-15" dirty="0">
                <a:latin typeface="Calibri"/>
                <a:cs typeface="Calibri"/>
              </a:rPr>
              <a:t> </a:t>
            </a:r>
            <a:r>
              <a:rPr sz="1100" spc="-5" dirty="0">
                <a:latin typeface="Calibri"/>
                <a:cs typeface="Calibri"/>
              </a:rPr>
              <a:t>communication</a:t>
            </a:r>
            <a:r>
              <a:rPr sz="1100" spc="-55" dirty="0">
                <a:latin typeface="Calibri"/>
                <a:cs typeface="Calibri"/>
              </a:rPr>
              <a:t> </a:t>
            </a:r>
            <a:r>
              <a:rPr sz="1100" spc="-5" dirty="0">
                <a:latin typeface="Calibri"/>
                <a:cs typeface="Calibri"/>
              </a:rPr>
              <a:t>applications</a:t>
            </a:r>
            <a:endParaRPr sz="1100">
              <a:latin typeface="Calibri"/>
              <a:cs typeface="Calibri"/>
            </a:endParaRPr>
          </a:p>
          <a:p>
            <a:pPr marL="2969260">
              <a:lnSpc>
                <a:spcPct val="100000"/>
              </a:lnSpc>
              <a:spcBef>
                <a:spcPts val="325"/>
              </a:spcBef>
            </a:pPr>
            <a:r>
              <a:rPr sz="1100" spc="-5" dirty="0">
                <a:latin typeface="Calibri"/>
                <a:cs typeface="Calibri"/>
              </a:rPr>
              <a:t>(Publisher,</a:t>
            </a:r>
            <a:r>
              <a:rPr sz="1100" spc="-20" dirty="0">
                <a:latin typeface="Calibri"/>
                <a:cs typeface="Calibri"/>
              </a:rPr>
              <a:t> </a:t>
            </a:r>
            <a:r>
              <a:rPr sz="1100" spc="-5" dirty="0">
                <a:latin typeface="Calibri"/>
                <a:cs typeface="Calibri"/>
              </a:rPr>
              <a:t>Subscriber,</a:t>
            </a:r>
            <a:r>
              <a:rPr sz="1100" spc="-10" dirty="0">
                <a:latin typeface="Calibri"/>
                <a:cs typeface="Calibri"/>
              </a:rPr>
              <a:t> </a:t>
            </a:r>
            <a:r>
              <a:rPr sz="1100" dirty="0">
                <a:latin typeface="Calibri"/>
                <a:cs typeface="Calibri"/>
              </a:rPr>
              <a:t>Topics)</a:t>
            </a:r>
            <a:endParaRPr sz="1100">
              <a:latin typeface="Calibri"/>
              <a:cs typeface="Calibri"/>
            </a:endParaRPr>
          </a:p>
          <a:p>
            <a:pPr marL="2493645" marR="810260">
              <a:lnSpc>
                <a:spcPct val="125499"/>
              </a:lnSpc>
              <a:spcBef>
                <a:spcPts val="5"/>
              </a:spcBef>
            </a:pPr>
            <a:r>
              <a:rPr sz="1100" spc="-5" dirty="0">
                <a:latin typeface="Calibri"/>
                <a:cs typeface="Calibri"/>
              </a:rPr>
              <a:t>Stage </a:t>
            </a:r>
            <a:r>
              <a:rPr sz="1100" dirty="0">
                <a:latin typeface="Calibri"/>
                <a:cs typeface="Calibri"/>
              </a:rPr>
              <a:t>4: </a:t>
            </a:r>
            <a:r>
              <a:rPr sz="1100" spc="-5" dirty="0">
                <a:latin typeface="Calibri"/>
                <a:cs typeface="Calibri"/>
              </a:rPr>
              <a:t>Electronics </a:t>
            </a:r>
            <a:r>
              <a:rPr sz="1100" dirty="0">
                <a:latin typeface="Calibri"/>
                <a:cs typeface="Calibri"/>
              </a:rPr>
              <a:t>and power </a:t>
            </a:r>
            <a:r>
              <a:rPr sz="1100" spc="-5" dirty="0">
                <a:latin typeface="Calibri"/>
                <a:cs typeface="Calibri"/>
              </a:rPr>
              <a:t>distribution setup </a:t>
            </a:r>
            <a:r>
              <a:rPr sz="1100" spc="-235" dirty="0">
                <a:latin typeface="Calibri"/>
                <a:cs typeface="Calibri"/>
              </a:rPr>
              <a:t> </a:t>
            </a:r>
            <a:r>
              <a:rPr sz="1100" spc="-5" dirty="0">
                <a:latin typeface="Calibri"/>
                <a:cs typeface="Calibri"/>
              </a:rPr>
              <a:t>Stage</a:t>
            </a:r>
            <a:r>
              <a:rPr sz="1100" spc="-20" dirty="0">
                <a:latin typeface="Calibri"/>
                <a:cs typeface="Calibri"/>
              </a:rPr>
              <a:t> </a:t>
            </a:r>
            <a:r>
              <a:rPr sz="1100" dirty="0">
                <a:latin typeface="Calibri"/>
                <a:cs typeface="Calibri"/>
              </a:rPr>
              <a:t>5:</a:t>
            </a:r>
            <a:r>
              <a:rPr sz="1100" spc="5" dirty="0">
                <a:latin typeface="Calibri"/>
                <a:cs typeface="Calibri"/>
              </a:rPr>
              <a:t> </a:t>
            </a:r>
            <a:r>
              <a:rPr sz="1100" spc="-5" dirty="0">
                <a:latin typeface="Calibri"/>
                <a:cs typeface="Calibri"/>
              </a:rPr>
              <a:t>Programming</a:t>
            </a:r>
            <a:r>
              <a:rPr sz="1100" spc="-35" dirty="0">
                <a:latin typeface="Calibri"/>
                <a:cs typeface="Calibri"/>
              </a:rPr>
              <a:t> </a:t>
            </a:r>
            <a:r>
              <a:rPr sz="1100" spc="-5" dirty="0">
                <a:latin typeface="Calibri"/>
                <a:cs typeface="Calibri"/>
              </a:rPr>
              <a:t>Ecosystem</a:t>
            </a:r>
            <a:r>
              <a:rPr sz="1100" spc="-35" dirty="0">
                <a:latin typeface="Calibri"/>
                <a:cs typeface="Calibri"/>
              </a:rPr>
              <a:t> </a:t>
            </a:r>
            <a:r>
              <a:rPr sz="1100" dirty="0">
                <a:latin typeface="Calibri"/>
                <a:cs typeface="Calibri"/>
              </a:rPr>
              <a:t>deployment</a:t>
            </a:r>
            <a:endParaRPr sz="1100">
              <a:latin typeface="Calibri"/>
              <a:cs typeface="Calibri"/>
            </a:endParaRPr>
          </a:p>
          <a:p>
            <a:pPr>
              <a:lnSpc>
                <a:spcPct val="100000"/>
              </a:lnSpc>
              <a:spcBef>
                <a:spcPts val="30"/>
              </a:spcBef>
            </a:pPr>
            <a:endParaRPr sz="1550">
              <a:latin typeface="Calibri"/>
              <a:cs typeface="Calibri"/>
            </a:endParaRPr>
          </a:p>
          <a:p>
            <a:pPr marL="12700" marR="2921000" algn="just">
              <a:lnSpc>
                <a:spcPct val="110000"/>
              </a:lnSpc>
            </a:pPr>
            <a:r>
              <a:rPr sz="1100" spc="-5" dirty="0">
                <a:latin typeface="Calibri"/>
                <a:cs typeface="Calibri"/>
              </a:rPr>
              <a:t>The design </a:t>
            </a:r>
            <a:r>
              <a:rPr sz="1100" dirty="0">
                <a:latin typeface="Calibri"/>
                <a:cs typeface="Calibri"/>
              </a:rPr>
              <a:t>of </a:t>
            </a:r>
            <a:r>
              <a:rPr sz="1100" spc="-5" dirty="0">
                <a:latin typeface="Calibri"/>
                <a:cs typeface="Calibri"/>
              </a:rPr>
              <a:t>heavy-duty chassis for </a:t>
            </a:r>
            <a:r>
              <a:rPr sz="1100" dirty="0">
                <a:latin typeface="Calibri"/>
                <a:cs typeface="Calibri"/>
              </a:rPr>
              <a:t>the </a:t>
            </a:r>
            <a:r>
              <a:rPr sz="1100" spc="-5" dirty="0">
                <a:latin typeface="Calibri"/>
                <a:cs typeface="Calibri"/>
              </a:rPr>
              <a:t>UGV process is </a:t>
            </a:r>
            <a:r>
              <a:rPr sz="1100" spc="-235" dirty="0">
                <a:latin typeface="Calibri"/>
                <a:cs typeface="Calibri"/>
              </a:rPr>
              <a:t> </a:t>
            </a:r>
            <a:r>
              <a:rPr sz="1100" dirty="0">
                <a:latin typeface="Calibri"/>
                <a:cs typeface="Calibri"/>
              </a:rPr>
              <a:t>done </a:t>
            </a:r>
            <a:r>
              <a:rPr sz="1100" spc="-10" dirty="0">
                <a:latin typeface="Calibri"/>
                <a:cs typeface="Calibri"/>
              </a:rPr>
              <a:t>by </a:t>
            </a:r>
            <a:r>
              <a:rPr sz="1100" spc="-5" dirty="0">
                <a:latin typeface="Calibri"/>
                <a:cs typeface="Calibri"/>
              </a:rPr>
              <a:t>using CATIA software. Then, </a:t>
            </a:r>
            <a:r>
              <a:rPr sz="1100" dirty="0">
                <a:latin typeface="Calibri"/>
                <a:cs typeface="Calibri"/>
              </a:rPr>
              <a:t>the </a:t>
            </a:r>
            <a:r>
              <a:rPr sz="1100" spc="-10" dirty="0">
                <a:latin typeface="Calibri"/>
                <a:cs typeface="Calibri"/>
              </a:rPr>
              <a:t>prototyping </a:t>
            </a:r>
            <a:r>
              <a:rPr sz="1100" spc="-5" dirty="0">
                <a:latin typeface="Calibri"/>
                <a:cs typeface="Calibri"/>
              </a:rPr>
              <a:t> process</a:t>
            </a:r>
            <a:r>
              <a:rPr sz="1100" dirty="0">
                <a:latin typeface="Calibri"/>
                <a:cs typeface="Calibri"/>
              </a:rPr>
              <a:t> </a:t>
            </a:r>
            <a:r>
              <a:rPr sz="1100" spc="-10" dirty="0">
                <a:latin typeface="Calibri"/>
                <a:cs typeface="Calibri"/>
              </a:rPr>
              <a:t>is</a:t>
            </a:r>
            <a:r>
              <a:rPr sz="1100" spc="-5" dirty="0">
                <a:latin typeface="Calibri"/>
                <a:cs typeface="Calibri"/>
              </a:rPr>
              <a:t> facilitated</a:t>
            </a:r>
            <a:r>
              <a:rPr sz="1100" dirty="0">
                <a:latin typeface="Calibri"/>
                <a:cs typeface="Calibri"/>
              </a:rPr>
              <a:t> </a:t>
            </a:r>
            <a:r>
              <a:rPr sz="1100" spc="-10" dirty="0">
                <a:latin typeface="Calibri"/>
                <a:cs typeface="Calibri"/>
              </a:rPr>
              <a:t>by</a:t>
            </a:r>
            <a:r>
              <a:rPr sz="1100" spc="-5" dirty="0">
                <a:latin typeface="Calibri"/>
                <a:cs typeface="Calibri"/>
              </a:rPr>
              <a:t> </a:t>
            </a:r>
            <a:r>
              <a:rPr sz="1100" dirty="0">
                <a:latin typeface="Calibri"/>
                <a:cs typeface="Calibri"/>
              </a:rPr>
              <a:t>3D</a:t>
            </a:r>
            <a:r>
              <a:rPr sz="1100" spc="5" dirty="0">
                <a:latin typeface="Calibri"/>
                <a:cs typeface="Calibri"/>
              </a:rPr>
              <a:t> </a:t>
            </a:r>
            <a:r>
              <a:rPr sz="1100" spc="-5" dirty="0">
                <a:latin typeface="Calibri"/>
                <a:cs typeface="Calibri"/>
              </a:rPr>
              <a:t>printing</a:t>
            </a:r>
            <a:r>
              <a:rPr sz="1100" dirty="0">
                <a:latin typeface="Calibri"/>
                <a:cs typeface="Calibri"/>
              </a:rPr>
              <a:t> </a:t>
            </a:r>
            <a:r>
              <a:rPr sz="1100" spc="-5" dirty="0">
                <a:latin typeface="Calibri"/>
                <a:cs typeface="Calibri"/>
              </a:rPr>
              <a:t>technology</a:t>
            </a:r>
            <a:r>
              <a:rPr sz="1100" dirty="0">
                <a:latin typeface="Calibri"/>
                <a:cs typeface="Calibri"/>
              </a:rPr>
              <a:t> </a:t>
            </a:r>
            <a:r>
              <a:rPr sz="1100" spc="-5" dirty="0">
                <a:latin typeface="Calibri"/>
                <a:cs typeface="Calibri"/>
              </a:rPr>
              <a:t>and </a:t>
            </a:r>
            <a:r>
              <a:rPr sz="1100" dirty="0">
                <a:latin typeface="Calibri"/>
                <a:cs typeface="Calibri"/>
              </a:rPr>
              <a:t> </a:t>
            </a:r>
            <a:r>
              <a:rPr sz="1100" spc="-5" dirty="0">
                <a:latin typeface="Calibri"/>
                <a:cs typeface="Calibri"/>
              </a:rPr>
              <a:t>almost</a:t>
            </a:r>
            <a:r>
              <a:rPr sz="1100" dirty="0">
                <a:latin typeface="Calibri"/>
                <a:cs typeface="Calibri"/>
              </a:rPr>
              <a:t> 80%</a:t>
            </a:r>
            <a:r>
              <a:rPr sz="1100" spc="5" dirty="0">
                <a:latin typeface="Calibri"/>
                <a:cs typeface="Calibri"/>
              </a:rPr>
              <a:t> </a:t>
            </a:r>
            <a:r>
              <a:rPr sz="1100" dirty="0">
                <a:latin typeface="Calibri"/>
                <a:cs typeface="Calibri"/>
              </a:rPr>
              <a:t>of</a:t>
            </a:r>
            <a:r>
              <a:rPr sz="1100" spc="5" dirty="0">
                <a:latin typeface="Calibri"/>
                <a:cs typeface="Calibri"/>
              </a:rPr>
              <a:t> </a:t>
            </a:r>
            <a:r>
              <a:rPr sz="1100" dirty="0">
                <a:latin typeface="Calibri"/>
                <a:cs typeface="Calibri"/>
              </a:rPr>
              <a:t>the</a:t>
            </a:r>
            <a:r>
              <a:rPr sz="1100" spc="5" dirty="0">
                <a:latin typeface="Calibri"/>
                <a:cs typeface="Calibri"/>
              </a:rPr>
              <a:t> </a:t>
            </a:r>
            <a:r>
              <a:rPr sz="1100" spc="-5" dirty="0">
                <a:latin typeface="Calibri"/>
                <a:cs typeface="Calibri"/>
              </a:rPr>
              <a:t>UGV</a:t>
            </a:r>
            <a:r>
              <a:rPr sz="1100" dirty="0">
                <a:latin typeface="Calibri"/>
                <a:cs typeface="Calibri"/>
              </a:rPr>
              <a:t> parts</a:t>
            </a:r>
            <a:r>
              <a:rPr sz="1100" spc="5" dirty="0">
                <a:latin typeface="Calibri"/>
                <a:cs typeface="Calibri"/>
              </a:rPr>
              <a:t> </a:t>
            </a:r>
            <a:r>
              <a:rPr sz="1100" spc="-5" dirty="0">
                <a:latin typeface="Calibri"/>
                <a:cs typeface="Calibri"/>
              </a:rPr>
              <a:t>are</a:t>
            </a:r>
            <a:r>
              <a:rPr sz="1100" dirty="0">
                <a:latin typeface="Calibri"/>
                <a:cs typeface="Calibri"/>
              </a:rPr>
              <a:t> </a:t>
            </a:r>
            <a:r>
              <a:rPr sz="1100" spc="-5" dirty="0">
                <a:latin typeface="Calibri"/>
                <a:cs typeface="Calibri"/>
              </a:rPr>
              <a:t>printed</a:t>
            </a:r>
            <a:r>
              <a:rPr sz="1100" spc="235" dirty="0">
                <a:latin typeface="Calibri"/>
                <a:cs typeface="Calibri"/>
              </a:rPr>
              <a:t> </a:t>
            </a:r>
            <a:r>
              <a:rPr sz="1100" spc="-5" dirty="0">
                <a:latin typeface="Calibri"/>
                <a:cs typeface="Calibri"/>
              </a:rPr>
              <a:t>including </a:t>
            </a:r>
            <a:r>
              <a:rPr sz="1100" dirty="0">
                <a:latin typeface="Calibri"/>
                <a:cs typeface="Calibri"/>
              </a:rPr>
              <a:t> gears</a:t>
            </a:r>
            <a:r>
              <a:rPr sz="1100" spc="5" dirty="0">
                <a:latin typeface="Calibri"/>
                <a:cs typeface="Calibri"/>
              </a:rPr>
              <a:t> </a:t>
            </a:r>
            <a:r>
              <a:rPr sz="1100" spc="-10" dirty="0">
                <a:latin typeface="Calibri"/>
                <a:cs typeface="Calibri"/>
              </a:rPr>
              <a:t>using</a:t>
            </a:r>
            <a:r>
              <a:rPr sz="1100" spc="-5" dirty="0">
                <a:latin typeface="Calibri"/>
                <a:cs typeface="Calibri"/>
              </a:rPr>
              <a:t> Polylactic</a:t>
            </a:r>
            <a:r>
              <a:rPr sz="1100" dirty="0">
                <a:latin typeface="Calibri"/>
                <a:cs typeface="Calibri"/>
              </a:rPr>
              <a:t> </a:t>
            </a:r>
            <a:r>
              <a:rPr sz="1100" spc="-5" dirty="0">
                <a:latin typeface="Calibri"/>
                <a:cs typeface="Calibri"/>
              </a:rPr>
              <a:t>Acid</a:t>
            </a:r>
            <a:r>
              <a:rPr sz="1100" dirty="0">
                <a:latin typeface="Calibri"/>
                <a:cs typeface="Calibri"/>
              </a:rPr>
              <a:t> </a:t>
            </a:r>
            <a:r>
              <a:rPr sz="1100" spc="-5" dirty="0">
                <a:latin typeface="Calibri"/>
                <a:cs typeface="Calibri"/>
              </a:rPr>
              <a:t>(PLA)</a:t>
            </a:r>
            <a:r>
              <a:rPr sz="1100" dirty="0">
                <a:latin typeface="Calibri"/>
                <a:cs typeface="Calibri"/>
              </a:rPr>
              <a:t> material</a:t>
            </a:r>
            <a:r>
              <a:rPr sz="1100" spc="5" dirty="0">
                <a:latin typeface="Calibri"/>
                <a:cs typeface="Calibri"/>
              </a:rPr>
              <a:t> </a:t>
            </a:r>
            <a:r>
              <a:rPr sz="1100" spc="-5" dirty="0">
                <a:latin typeface="Calibri"/>
                <a:cs typeface="Calibri"/>
              </a:rPr>
              <a:t>type.</a:t>
            </a:r>
            <a:r>
              <a:rPr sz="1100" dirty="0">
                <a:latin typeface="Calibri"/>
                <a:cs typeface="Calibri"/>
              </a:rPr>
              <a:t> </a:t>
            </a:r>
            <a:r>
              <a:rPr sz="1100" spc="-10" dirty="0">
                <a:latin typeface="Calibri"/>
                <a:cs typeface="Calibri"/>
              </a:rPr>
              <a:t>The </a:t>
            </a:r>
            <a:r>
              <a:rPr sz="1100" spc="-5" dirty="0">
                <a:latin typeface="Calibri"/>
                <a:cs typeface="Calibri"/>
              </a:rPr>
              <a:t> mechanical</a:t>
            </a:r>
            <a:r>
              <a:rPr sz="1100" dirty="0">
                <a:latin typeface="Calibri"/>
                <a:cs typeface="Calibri"/>
              </a:rPr>
              <a:t> </a:t>
            </a:r>
            <a:r>
              <a:rPr sz="1100" spc="-5" dirty="0">
                <a:latin typeface="Calibri"/>
                <a:cs typeface="Calibri"/>
              </a:rPr>
              <a:t>design </a:t>
            </a:r>
            <a:r>
              <a:rPr sz="1100" dirty="0">
                <a:latin typeface="Calibri"/>
                <a:cs typeface="Calibri"/>
              </a:rPr>
              <a:t>of the </a:t>
            </a:r>
            <a:r>
              <a:rPr sz="1100" spc="-5" dirty="0">
                <a:latin typeface="Calibri"/>
                <a:cs typeface="Calibri"/>
              </a:rPr>
              <a:t>UGV focused </a:t>
            </a:r>
            <a:r>
              <a:rPr sz="1100" dirty="0">
                <a:latin typeface="Calibri"/>
                <a:cs typeface="Calibri"/>
              </a:rPr>
              <a:t>on </a:t>
            </a:r>
            <a:r>
              <a:rPr sz="1100" spc="-10" dirty="0">
                <a:latin typeface="Calibri"/>
                <a:cs typeface="Calibri"/>
              </a:rPr>
              <a:t>sustaining </a:t>
            </a:r>
            <a:r>
              <a:rPr sz="1100" spc="-5" dirty="0">
                <a:latin typeface="Calibri"/>
                <a:cs typeface="Calibri"/>
              </a:rPr>
              <a:t> </a:t>
            </a:r>
            <a:r>
              <a:rPr sz="1100" dirty="0">
                <a:latin typeface="Calibri"/>
                <a:cs typeface="Calibri"/>
              </a:rPr>
              <a:t>heavy</a:t>
            </a:r>
            <a:r>
              <a:rPr sz="1100" spc="5" dirty="0">
                <a:latin typeface="Calibri"/>
                <a:cs typeface="Calibri"/>
              </a:rPr>
              <a:t> </a:t>
            </a:r>
            <a:r>
              <a:rPr sz="1100" spc="-5" dirty="0">
                <a:latin typeface="Calibri"/>
                <a:cs typeface="Calibri"/>
              </a:rPr>
              <a:t>loads</a:t>
            </a:r>
            <a:r>
              <a:rPr sz="1100" dirty="0">
                <a:latin typeface="Calibri"/>
                <a:cs typeface="Calibri"/>
              </a:rPr>
              <a:t> and</a:t>
            </a:r>
            <a:r>
              <a:rPr sz="1100" spc="5" dirty="0">
                <a:latin typeface="Calibri"/>
                <a:cs typeface="Calibri"/>
              </a:rPr>
              <a:t> </a:t>
            </a:r>
            <a:r>
              <a:rPr sz="1100" spc="-5" dirty="0">
                <a:latin typeface="Calibri"/>
                <a:cs typeface="Calibri"/>
              </a:rPr>
              <a:t>abrupt</a:t>
            </a:r>
            <a:r>
              <a:rPr sz="1100" dirty="0">
                <a:latin typeface="Calibri"/>
                <a:cs typeface="Calibri"/>
              </a:rPr>
              <a:t> </a:t>
            </a:r>
            <a:r>
              <a:rPr sz="1100" spc="-5" dirty="0">
                <a:latin typeface="Calibri"/>
                <a:cs typeface="Calibri"/>
              </a:rPr>
              <a:t>changes</a:t>
            </a:r>
            <a:r>
              <a:rPr sz="1100" dirty="0">
                <a:latin typeface="Calibri"/>
                <a:cs typeface="Calibri"/>
              </a:rPr>
              <a:t> </a:t>
            </a:r>
            <a:r>
              <a:rPr sz="1100" spc="-5" dirty="0">
                <a:latin typeface="Calibri"/>
                <a:cs typeface="Calibri"/>
              </a:rPr>
              <a:t>during</a:t>
            </a:r>
            <a:r>
              <a:rPr sz="1100" spc="235" dirty="0">
                <a:latin typeface="Calibri"/>
                <a:cs typeface="Calibri"/>
              </a:rPr>
              <a:t> </a:t>
            </a:r>
            <a:r>
              <a:rPr sz="1100" spc="-5" dirty="0">
                <a:latin typeface="Calibri"/>
                <a:cs typeface="Calibri"/>
              </a:rPr>
              <a:t>accelerating </a:t>
            </a:r>
            <a:r>
              <a:rPr sz="1100" dirty="0">
                <a:latin typeface="Calibri"/>
                <a:cs typeface="Calibri"/>
              </a:rPr>
              <a:t> and</a:t>
            </a:r>
            <a:r>
              <a:rPr sz="1100" spc="-20" dirty="0">
                <a:latin typeface="Calibri"/>
                <a:cs typeface="Calibri"/>
              </a:rPr>
              <a:t> </a:t>
            </a:r>
            <a:r>
              <a:rPr sz="1100" spc="-5" dirty="0">
                <a:latin typeface="Calibri"/>
                <a:cs typeface="Calibri"/>
              </a:rPr>
              <a:t>braking.</a:t>
            </a:r>
            <a:endParaRPr sz="1100">
              <a:latin typeface="Calibri"/>
              <a:cs typeface="Calibri"/>
            </a:endParaRPr>
          </a:p>
          <a:p>
            <a:pPr>
              <a:lnSpc>
                <a:spcPct val="100000"/>
              </a:lnSpc>
              <a:spcBef>
                <a:spcPts val="55"/>
              </a:spcBef>
            </a:pPr>
            <a:endParaRPr sz="950">
              <a:latin typeface="Calibri"/>
              <a:cs typeface="Calibri"/>
            </a:endParaRPr>
          </a:p>
          <a:p>
            <a:pPr marL="2631440" marR="17780" algn="just">
              <a:lnSpc>
                <a:spcPct val="110000"/>
              </a:lnSpc>
              <a:spcBef>
                <a:spcPts val="5"/>
              </a:spcBef>
            </a:pPr>
            <a:r>
              <a:rPr sz="1100" spc="-5" dirty="0">
                <a:latin typeface="Calibri"/>
                <a:cs typeface="Calibri"/>
              </a:rPr>
              <a:t>The major </a:t>
            </a:r>
            <a:r>
              <a:rPr sz="1100" dirty="0">
                <a:latin typeface="Calibri"/>
                <a:cs typeface="Calibri"/>
              </a:rPr>
              <a:t>part </a:t>
            </a:r>
            <a:r>
              <a:rPr sz="1100" spc="-5" dirty="0">
                <a:latin typeface="Calibri"/>
                <a:cs typeface="Calibri"/>
              </a:rPr>
              <a:t>for </a:t>
            </a:r>
            <a:r>
              <a:rPr sz="1100" dirty="0">
                <a:latin typeface="Calibri"/>
                <a:cs typeface="Calibri"/>
              </a:rPr>
              <a:t>the </a:t>
            </a:r>
            <a:r>
              <a:rPr sz="1100" spc="-5" dirty="0">
                <a:latin typeface="Calibri"/>
                <a:cs typeface="Calibri"/>
              </a:rPr>
              <a:t>UGV is the power supply. The </a:t>
            </a:r>
            <a:r>
              <a:rPr sz="1100" dirty="0">
                <a:latin typeface="Calibri"/>
                <a:cs typeface="Calibri"/>
              </a:rPr>
              <a:t>3 </a:t>
            </a:r>
            <a:r>
              <a:rPr sz="1100" spc="-5" dirty="0">
                <a:latin typeface="Calibri"/>
                <a:cs typeface="Calibri"/>
              </a:rPr>
              <a:t>cells </a:t>
            </a:r>
            <a:r>
              <a:rPr sz="1100" dirty="0">
                <a:latin typeface="Calibri"/>
                <a:cs typeface="Calibri"/>
              </a:rPr>
              <a:t> </a:t>
            </a:r>
            <a:r>
              <a:rPr sz="1100" spc="-5" dirty="0">
                <a:latin typeface="Calibri"/>
                <a:cs typeface="Calibri"/>
              </a:rPr>
              <a:t>battery</a:t>
            </a:r>
            <a:r>
              <a:rPr sz="1100" dirty="0">
                <a:latin typeface="Calibri"/>
                <a:cs typeface="Calibri"/>
              </a:rPr>
              <a:t> </a:t>
            </a:r>
            <a:r>
              <a:rPr sz="1100" spc="-5" dirty="0">
                <a:latin typeface="Calibri"/>
                <a:cs typeface="Calibri"/>
              </a:rPr>
              <a:t>that</a:t>
            </a:r>
            <a:r>
              <a:rPr sz="1100" dirty="0">
                <a:latin typeface="Calibri"/>
                <a:cs typeface="Calibri"/>
              </a:rPr>
              <a:t> </a:t>
            </a:r>
            <a:r>
              <a:rPr sz="1100" spc="-5" dirty="0">
                <a:latin typeface="Calibri"/>
                <a:cs typeface="Calibri"/>
              </a:rPr>
              <a:t>contain</a:t>
            </a:r>
            <a:r>
              <a:rPr sz="1100" dirty="0">
                <a:latin typeface="Calibri"/>
                <a:cs typeface="Calibri"/>
              </a:rPr>
              <a:t> </a:t>
            </a:r>
            <a:r>
              <a:rPr sz="1100" spc="-5" dirty="0">
                <a:latin typeface="Calibri"/>
                <a:cs typeface="Calibri"/>
              </a:rPr>
              <a:t>11.1V,</a:t>
            </a:r>
            <a:r>
              <a:rPr sz="1100" dirty="0">
                <a:latin typeface="Calibri"/>
                <a:cs typeface="Calibri"/>
              </a:rPr>
              <a:t> and</a:t>
            </a:r>
            <a:r>
              <a:rPr sz="1100" spc="5" dirty="0">
                <a:latin typeface="Calibri"/>
                <a:cs typeface="Calibri"/>
              </a:rPr>
              <a:t> </a:t>
            </a:r>
            <a:r>
              <a:rPr sz="1100" dirty="0">
                <a:latin typeface="Calibri"/>
                <a:cs typeface="Calibri"/>
              </a:rPr>
              <a:t>3300mAH</a:t>
            </a:r>
            <a:r>
              <a:rPr sz="1100" spc="5" dirty="0">
                <a:latin typeface="Calibri"/>
                <a:cs typeface="Calibri"/>
              </a:rPr>
              <a:t> </a:t>
            </a:r>
            <a:r>
              <a:rPr sz="1100" spc="-5" dirty="0">
                <a:latin typeface="Calibri"/>
                <a:cs typeface="Calibri"/>
              </a:rPr>
              <a:t>is</a:t>
            </a:r>
            <a:r>
              <a:rPr sz="1100" dirty="0">
                <a:latin typeface="Calibri"/>
                <a:cs typeface="Calibri"/>
              </a:rPr>
              <a:t> </a:t>
            </a:r>
            <a:r>
              <a:rPr sz="1100" spc="-5" dirty="0">
                <a:latin typeface="Calibri"/>
                <a:cs typeface="Calibri"/>
              </a:rPr>
              <a:t>used</a:t>
            </a:r>
            <a:r>
              <a:rPr sz="1100" dirty="0">
                <a:latin typeface="Calibri"/>
                <a:cs typeface="Calibri"/>
              </a:rPr>
              <a:t> </a:t>
            </a:r>
            <a:r>
              <a:rPr sz="1100" spc="-10" dirty="0">
                <a:latin typeface="Calibri"/>
                <a:cs typeface="Calibri"/>
              </a:rPr>
              <a:t>to </a:t>
            </a:r>
            <a:r>
              <a:rPr sz="1100" spc="-5" dirty="0">
                <a:latin typeface="Calibri"/>
                <a:cs typeface="Calibri"/>
              </a:rPr>
              <a:t> distribute the power to all electronic devices equally using </a:t>
            </a:r>
            <a:r>
              <a:rPr sz="1100" dirty="0">
                <a:latin typeface="Calibri"/>
                <a:cs typeface="Calibri"/>
              </a:rPr>
              <a:t> power</a:t>
            </a:r>
            <a:r>
              <a:rPr sz="1100" spc="-20" dirty="0">
                <a:latin typeface="Calibri"/>
                <a:cs typeface="Calibri"/>
              </a:rPr>
              <a:t> </a:t>
            </a:r>
            <a:r>
              <a:rPr sz="1100" spc="-5" dirty="0">
                <a:latin typeface="Calibri"/>
                <a:cs typeface="Calibri"/>
              </a:rPr>
              <a:t>distributor.</a:t>
            </a:r>
            <a:r>
              <a:rPr sz="1100" spc="-40" dirty="0">
                <a:latin typeface="Calibri"/>
                <a:cs typeface="Calibri"/>
              </a:rPr>
              <a:t> </a:t>
            </a:r>
            <a:r>
              <a:rPr sz="1100" dirty="0">
                <a:latin typeface="Calibri"/>
                <a:cs typeface="Calibri"/>
              </a:rPr>
              <a:t>Power</a:t>
            </a:r>
            <a:r>
              <a:rPr sz="1100" spc="-35" dirty="0">
                <a:latin typeface="Calibri"/>
                <a:cs typeface="Calibri"/>
              </a:rPr>
              <a:t> </a:t>
            </a:r>
            <a:r>
              <a:rPr sz="1100" spc="-5" dirty="0">
                <a:latin typeface="Calibri"/>
                <a:cs typeface="Calibri"/>
              </a:rPr>
              <a:t>distributes</a:t>
            </a:r>
            <a:r>
              <a:rPr sz="1100" spc="-30" dirty="0">
                <a:latin typeface="Calibri"/>
                <a:cs typeface="Calibri"/>
              </a:rPr>
              <a:t> </a:t>
            </a:r>
            <a:r>
              <a:rPr sz="1100" spc="-5" dirty="0">
                <a:latin typeface="Calibri"/>
                <a:cs typeface="Calibri"/>
              </a:rPr>
              <a:t>as</a:t>
            </a:r>
            <a:r>
              <a:rPr sz="1100" spc="-10" dirty="0">
                <a:latin typeface="Calibri"/>
                <a:cs typeface="Calibri"/>
              </a:rPr>
              <a:t> </a:t>
            </a:r>
            <a:r>
              <a:rPr sz="1100" dirty="0">
                <a:latin typeface="Calibri"/>
                <a:cs typeface="Calibri"/>
              </a:rPr>
              <a:t>follow:</a:t>
            </a:r>
            <a:endParaRPr sz="1100">
              <a:latin typeface="Calibri"/>
              <a:cs typeface="Calibri"/>
            </a:endParaRPr>
          </a:p>
          <a:p>
            <a:pPr>
              <a:lnSpc>
                <a:spcPct val="100000"/>
              </a:lnSpc>
              <a:spcBef>
                <a:spcPts val="5"/>
              </a:spcBef>
            </a:pPr>
            <a:endParaRPr sz="1400">
              <a:latin typeface="Calibri"/>
              <a:cs typeface="Calibri"/>
            </a:endParaRPr>
          </a:p>
          <a:p>
            <a:pPr marL="2619375" algn="just">
              <a:lnSpc>
                <a:spcPct val="100000"/>
              </a:lnSpc>
            </a:pPr>
            <a:r>
              <a:rPr sz="1100" dirty="0">
                <a:latin typeface="Calibri"/>
                <a:cs typeface="Calibri"/>
              </a:rPr>
              <a:t>Raspberry</a:t>
            </a:r>
            <a:r>
              <a:rPr sz="1100" spc="-15" dirty="0">
                <a:latin typeface="Calibri"/>
                <a:cs typeface="Calibri"/>
              </a:rPr>
              <a:t> </a:t>
            </a:r>
            <a:r>
              <a:rPr sz="1100" dirty="0">
                <a:latin typeface="Calibri"/>
                <a:cs typeface="Calibri"/>
              </a:rPr>
              <a:t>Pi</a:t>
            </a:r>
            <a:r>
              <a:rPr sz="1100" spc="-30" dirty="0">
                <a:latin typeface="Calibri"/>
                <a:cs typeface="Calibri"/>
              </a:rPr>
              <a:t> </a:t>
            </a:r>
            <a:r>
              <a:rPr sz="1100" dirty="0">
                <a:latin typeface="Calibri"/>
                <a:cs typeface="Calibri"/>
              </a:rPr>
              <a:t>3B</a:t>
            </a:r>
            <a:r>
              <a:rPr sz="1100" spc="-5" dirty="0">
                <a:latin typeface="Calibri"/>
                <a:cs typeface="Calibri"/>
              </a:rPr>
              <a:t> </a:t>
            </a:r>
            <a:r>
              <a:rPr sz="1100" dirty="0">
                <a:latin typeface="Calibri"/>
                <a:cs typeface="Calibri"/>
              </a:rPr>
              <a:t>: Operates</a:t>
            </a:r>
            <a:r>
              <a:rPr sz="1100" spc="-40" dirty="0">
                <a:latin typeface="Calibri"/>
                <a:cs typeface="Calibri"/>
              </a:rPr>
              <a:t> </a:t>
            </a:r>
            <a:r>
              <a:rPr sz="1100" dirty="0">
                <a:latin typeface="Calibri"/>
                <a:cs typeface="Calibri"/>
              </a:rPr>
              <a:t>at</a:t>
            </a:r>
            <a:r>
              <a:rPr sz="1100" spc="-15" dirty="0">
                <a:latin typeface="Calibri"/>
                <a:cs typeface="Calibri"/>
              </a:rPr>
              <a:t> </a:t>
            </a:r>
            <a:r>
              <a:rPr sz="1100" spc="-5" dirty="0">
                <a:latin typeface="Calibri"/>
                <a:cs typeface="Calibri"/>
              </a:rPr>
              <a:t>5.2V</a:t>
            </a:r>
            <a:r>
              <a:rPr sz="1100" spc="-10" dirty="0">
                <a:latin typeface="Calibri"/>
                <a:cs typeface="Calibri"/>
              </a:rPr>
              <a:t> </a:t>
            </a:r>
            <a:r>
              <a:rPr sz="1100" dirty="0">
                <a:latin typeface="Calibri"/>
                <a:cs typeface="Calibri"/>
              </a:rPr>
              <a:t>and</a:t>
            </a:r>
            <a:r>
              <a:rPr sz="1100" spc="-20" dirty="0">
                <a:latin typeface="Calibri"/>
                <a:cs typeface="Calibri"/>
              </a:rPr>
              <a:t> </a:t>
            </a:r>
            <a:r>
              <a:rPr sz="1100" dirty="0">
                <a:latin typeface="Calibri"/>
                <a:cs typeface="Calibri"/>
              </a:rPr>
              <a:t>1.35A</a:t>
            </a:r>
            <a:endParaRPr sz="1100">
              <a:latin typeface="Calibri"/>
              <a:cs typeface="Calibri"/>
            </a:endParaRPr>
          </a:p>
        </p:txBody>
      </p:sp>
      <p:sp>
        <p:nvSpPr>
          <p:cNvPr id="18" name="object 18"/>
          <p:cNvSpPr txBox="1"/>
          <p:nvPr/>
        </p:nvSpPr>
        <p:spPr>
          <a:xfrm>
            <a:off x="3294379" y="8798178"/>
            <a:ext cx="721995" cy="530860"/>
          </a:xfrm>
          <a:prstGeom prst="rect">
            <a:avLst/>
          </a:prstGeom>
        </p:spPr>
        <p:txBody>
          <a:bodyPr vert="horz" wrap="square" lIns="0" tIns="12700" rIns="0" bIns="0" rtlCol="0">
            <a:spAutoFit/>
          </a:bodyPr>
          <a:lstStyle/>
          <a:p>
            <a:pPr marL="12700" marR="5080">
              <a:lnSpc>
                <a:spcPct val="100000"/>
              </a:lnSpc>
              <a:spcBef>
                <a:spcPts val="100"/>
              </a:spcBef>
            </a:pPr>
            <a:r>
              <a:rPr sz="1100" dirty="0">
                <a:latin typeface="Calibri"/>
                <a:cs typeface="Calibri"/>
              </a:rPr>
              <a:t>RP</a:t>
            </a:r>
            <a:r>
              <a:rPr sz="1100" spc="-50" dirty="0">
                <a:latin typeface="Calibri"/>
                <a:cs typeface="Calibri"/>
              </a:rPr>
              <a:t> </a:t>
            </a:r>
            <a:r>
              <a:rPr sz="1100" dirty="0">
                <a:latin typeface="Calibri"/>
                <a:cs typeface="Calibri"/>
              </a:rPr>
              <a:t>LiDAR</a:t>
            </a:r>
            <a:r>
              <a:rPr sz="1100" spc="-55" dirty="0">
                <a:latin typeface="Calibri"/>
                <a:cs typeface="Calibri"/>
              </a:rPr>
              <a:t> </a:t>
            </a:r>
            <a:r>
              <a:rPr sz="1100" dirty="0">
                <a:latin typeface="Calibri"/>
                <a:cs typeface="Calibri"/>
              </a:rPr>
              <a:t>A2 </a:t>
            </a:r>
            <a:r>
              <a:rPr sz="1100" spc="-235" dirty="0">
                <a:latin typeface="Calibri"/>
                <a:cs typeface="Calibri"/>
              </a:rPr>
              <a:t> </a:t>
            </a:r>
            <a:r>
              <a:rPr sz="1100" spc="-5" dirty="0">
                <a:latin typeface="Calibri"/>
                <a:cs typeface="Calibri"/>
              </a:rPr>
              <a:t>ESC</a:t>
            </a:r>
            <a:endParaRPr sz="1100">
              <a:latin typeface="Calibri"/>
              <a:cs typeface="Calibri"/>
            </a:endParaRPr>
          </a:p>
          <a:p>
            <a:pPr marL="12700">
              <a:lnSpc>
                <a:spcPct val="100000"/>
              </a:lnSpc>
              <a:spcBef>
                <a:spcPts val="15"/>
              </a:spcBef>
            </a:pPr>
            <a:r>
              <a:rPr sz="1100" spc="-5" dirty="0">
                <a:latin typeface="Calibri"/>
                <a:cs typeface="Calibri"/>
              </a:rPr>
              <a:t>Arduino</a:t>
            </a:r>
            <a:endParaRPr sz="1100">
              <a:latin typeface="Calibri"/>
              <a:cs typeface="Calibri"/>
            </a:endParaRPr>
          </a:p>
        </p:txBody>
      </p:sp>
      <p:sp>
        <p:nvSpPr>
          <p:cNvPr id="19" name="object 19"/>
          <p:cNvSpPr txBox="1"/>
          <p:nvPr/>
        </p:nvSpPr>
        <p:spPr>
          <a:xfrm>
            <a:off x="4209034" y="8798178"/>
            <a:ext cx="2087245" cy="530860"/>
          </a:xfrm>
          <a:prstGeom prst="rect">
            <a:avLst/>
          </a:prstGeom>
        </p:spPr>
        <p:txBody>
          <a:bodyPr vert="horz" wrap="square" lIns="0" tIns="12700" rIns="0" bIns="0" rtlCol="0">
            <a:spAutoFit/>
          </a:bodyPr>
          <a:lstStyle/>
          <a:p>
            <a:pPr marL="12700">
              <a:lnSpc>
                <a:spcPct val="100000"/>
              </a:lnSpc>
              <a:spcBef>
                <a:spcPts val="100"/>
              </a:spcBef>
            </a:pPr>
            <a:r>
              <a:rPr sz="1100" dirty="0">
                <a:latin typeface="Calibri"/>
                <a:cs typeface="Calibri"/>
              </a:rPr>
              <a:t>:</a:t>
            </a:r>
            <a:r>
              <a:rPr sz="1100" spc="-10" dirty="0">
                <a:latin typeface="Calibri"/>
                <a:cs typeface="Calibri"/>
              </a:rPr>
              <a:t> </a:t>
            </a:r>
            <a:r>
              <a:rPr sz="1100" dirty="0">
                <a:latin typeface="Calibri"/>
                <a:cs typeface="Calibri"/>
              </a:rPr>
              <a:t>Operates</a:t>
            </a:r>
            <a:r>
              <a:rPr sz="1100" spc="-45" dirty="0">
                <a:latin typeface="Calibri"/>
                <a:cs typeface="Calibri"/>
              </a:rPr>
              <a:t> </a:t>
            </a:r>
            <a:r>
              <a:rPr sz="1100" dirty="0">
                <a:latin typeface="Calibri"/>
                <a:cs typeface="Calibri"/>
              </a:rPr>
              <a:t>at</a:t>
            </a:r>
            <a:r>
              <a:rPr sz="1100" spc="-20" dirty="0">
                <a:latin typeface="Calibri"/>
                <a:cs typeface="Calibri"/>
              </a:rPr>
              <a:t> </a:t>
            </a:r>
            <a:r>
              <a:rPr sz="1100" spc="-5" dirty="0">
                <a:latin typeface="Calibri"/>
                <a:cs typeface="Calibri"/>
              </a:rPr>
              <a:t>5.0V</a:t>
            </a:r>
            <a:r>
              <a:rPr sz="1100" spc="-15" dirty="0">
                <a:latin typeface="Calibri"/>
                <a:cs typeface="Calibri"/>
              </a:rPr>
              <a:t> </a:t>
            </a:r>
            <a:r>
              <a:rPr sz="1100" dirty="0">
                <a:latin typeface="Calibri"/>
                <a:cs typeface="Calibri"/>
              </a:rPr>
              <a:t>and</a:t>
            </a:r>
            <a:r>
              <a:rPr sz="1100" spc="-20" dirty="0">
                <a:latin typeface="Calibri"/>
                <a:cs typeface="Calibri"/>
              </a:rPr>
              <a:t> </a:t>
            </a:r>
            <a:r>
              <a:rPr sz="1100" dirty="0">
                <a:latin typeface="Calibri"/>
                <a:cs typeface="Calibri"/>
              </a:rPr>
              <a:t>1.50A</a:t>
            </a:r>
            <a:endParaRPr sz="1100">
              <a:latin typeface="Calibri"/>
              <a:cs typeface="Calibri"/>
            </a:endParaRPr>
          </a:p>
          <a:p>
            <a:pPr marL="12700">
              <a:lnSpc>
                <a:spcPct val="100000"/>
              </a:lnSpc>
            </a:pPr>
            <a:r>
              <a:rPr sz="1100" dirty="0">
                <a:latin typeface="Calibri"/>
                <a:cs typeface="Calibri"/>
              </a:rPr>
              <a:t>:</a:t>
            </a:r>
            <a:r>
              <a:rPr sz="1100" spc="-10" dirty="0">
                <a:latin typeface="Calibri"/>
                <a:cs typeface="Calibri"/>
              </a:rPr>
              <a:t> </a:t>
            </a:r>
            <a:r>
              <a:rPr sz="1100" dirty="0">
                <a:latin typeface="Calibri"/>
                <a:cs typeface="Calibri"/>
              </a:rPr>
              <a:t>Operates</a:t>
            </a:r>
            <a:r>
              <a:rPr sz="1100" spc="-40" dirty="0">
                <a:latin typeface="Calibri"/>
                <a:cs typeface="Calibri"/>
              </a:rPr>
              <a:t> </a:t>
            </a:r>
            <a:r>
              <a:rPr sz="1100" dirty="0">
                <a:latin typeface="Calibri"/>
                <a:cs typeface="Calibri"/>
              </a:rPr>
              <a:t>at</a:t>
            </a:r>
            <a:r>
              <a:rPr sz="1100" spc="-15" dirty="0">
                <a:latin typeface="Calibri"/>
                <a:cs typeface="Calibri"/>
              </a:rPr>
              <a:t> </a:t>
            </a:r>
            <a:r>
              <a:rPr sz="1100" spc="-5" dirty="0">
                <a:latin typeface="Calibri"/>
                <a:cs typeface="Calibri"/>
              </a:rPr>
              <a:t>11.1V</a:t>
            </a:r>
            <a:r>
              <a:rPr sz="1100" spc="-10" dirty="0">
                <a:latin typeface="Calibri"/>
                <a:cs typeface="Calibri"/>
              </a:rPr>
              <a:t> </a:t>
            </a:r>
            <a:r>
              <a:rPr sz="1100" dirty="0">
                <a:latin typeface="Calibri"/>
                <a:cs typeface="Calibri"/>
              </a:rPr>
              <a:t>and</a:t>
            </a:r>
            <a:r>
              <a:rPr sz="1100" spc="-20" dirty="0">
                <a:latin typeface="Calibri"/>
                <a:cs typeface="Calibri"/>
              </a:rPr>
              <a:t> </a:t>
            </a:r>
            <a:r>
              <a:rPr sz="1100" dirty="0">
                <a:latin typeface="Calibri"/>
                <a:cs typeface="Calibri"/>
              </a:rPr>
              <a:t>45A</a:t>
            </a:r>
            <a:r>
              <a:rPr sz="1100" spc="-5" dirty="0">
                <a:latin typeface="Calibri"/>
                <a:cs typeface="Calibri"/>
              </a:rPr>
              <a:t> </a:t>
            </a:r>
            <a:r>
              <a:rPr sz="1100" dirty="0">
                <a:latin typeface="Calibri"/>
                <a:cs typeface="Calibri"/>
              </a:rPr>
              <a:t>(max)</a:t>
            </a:r>
            <a:endParaRPr sz="1100">
              <a:latin typeface="Calibri"/>
              <a:cs typeface="Calibri"/>
            </a:endParaRPr>
          </a:p>
          <a:p>
            <a:pPr marL="12700">
              <a:lnSpc>
                <a:spcPct val="100000"/>
              </a:lnSpc>
              <a:spcBef>
                <a:spcPts val="15"/>
              </a:spcBef>
            </a:pPr>
            <a:r>
              <a:rPr sz="1100" dirty="0">
                <a:latin typeface="Calibri"/>
                <a:cs typeface="Calibri"/>
              </a:rPr>
              <a:t>:</a:t>
            </a:r>
            <a:r>
              <a:rPr sz="1100" spc="-10" dirty="0">
                <a:latin typeface="Calibri"/>
                <a:cs typeface="Calibri"/>
              </a:rPr>
              <a:t> </a:t>
            </a:r>
            <a:r>
              <a:rPr sz="1100" dirty="0">
                <a:latin typeface="Calibri"/>
                <a:cs typeface="Calibri"/>
              </a:rPr>
              <a:t>Power</a:t>
            </a:r>
            <a:r>
              <a:rPr sz="1100" spc="-40" dirty="0">
                <a:latin typeface="Calibri"/>
                <a:cs typeface="Calibri"/>
              </a:rPr>
              <a:t> </a:t>
            </a:r>
            <a:r>
              <a:rPr sz="1100" spc="-5" dirty="0">
                <a:latin typeface="Calibri"/>
                <a:cs typeface="Calibri"/>
              </a:rPr>
              <a:t>supply</a:t>
            </a:r>
            <a:r>
              <a:rPr sz="1100" spc="-15" dirty="0">
                <a:latin typeface="Calibri"/>
                <a:cs typeface="Calibri"/>
              </a:rPr>
              <a:t> </a:t>
            </a:r>
            <a:r>
              <a:rPr sz="1100" dirty="0">
                <a:latin typeface="Calibri"/>
                <a:cs typeface="Calibri"/>
              </a:rPr>
              <a:t>from</a:t>
            </a:r>
            <a:r>
              <a:rPr sz="1100" spc="-25" dirty="0">
                <a:latin typeface="Calibri"/>
                <a:cs typeface="Calibri"/>
              </a:rPr>
              <a:t> </a:t>
            </a:r>
            <a:r>
              <a:rPr sz="1100" dirty="0">
                <a:latin typeface="Calibri"/>
                <a:cs typeface="Calibri"/>
              </a:rPr>
              <a:t>Raspberry</a:t>
            </a:r>
            <a:r>
              <a:rPr sz="1100" spc="-15" dirty="0">
                <a:latin typeface="Calibri"/>
                <a:cs typeface="Calibri"/>
              </a:rPr>
              <a:t> </a:t>
            </a:r>
            <a:r>
              <a:rPr sz="1100" dirty="0">
                <a:latin typeface="Calibri"/>
                <a:cs typeface="Calibri"/>
              </a:rPr>
              <a:t>Pi</a:t>
            </a:r>
            <a:r>
              <a:rPr sz="1100" spc="-30" dirty="0">
                <a:latin typeface="Calibri"/>
                <a:cs typeface="Calibri"/>
              </a:rPr>
              <a:t> </a:t>
            </a:r>
            <a:r>
              <a:rPr sz="1100" dirty="0">
                <a:latin typeface="Calibri"/>
                <a:cs typeface="Calibri"/>
              </a:rPr>
              <a:t>3B</a:t>
            </a:r>
            <a:endParaRPr sz="1100">
              <a:latin typeface="Calibri"/>
              <a:cs typeface="Calibri"/>
            </a:endParaRPr>
          </a:p>
        </p:txBody>
      </p:sp>
      <p:sp>
        <p:nvSpPr>
          <p:cNvPr id="20" name="object 20"/>
          <p:cNvSpPr txBox="1"/>
          <p:nvPr/>
        </p:nvSpPr>
        <p:spPr>
          <a:xfrm>
            <a:off x="3306571" y="9529064"/>
            <a:ext cx="3458845" cy="947419"/>
          </a:xfrm>
          <a:prstGeom prst="rect">
            <a:avLst/>
          </a:prstGeom>
        </p:spPr>
        <p:txBody>
          <a:bodyPr vert="horz" wrap="square" lIns="0" tIns="12700" rIns="0" bIns="0" rtlCol="0">
            <a:spAutoFit/>
          </a:bodyPr>
          <a:lstStyle/>
          <a:p>
            <a:pPr marL="12700" marR="5080" algn="just">
              <a:lnSpc>
                <a:spcPct val="110000"/>
              </a:lnSpc>
              <a:spcBef>
                <a:spcPts val="100"/>
              </a:spcBef>
            </a:pPr>
            <a:r>
              <a:rPr sz="1100" dirty="0">
                <a:latin typeface="Calibri"/>
                <a:cs typeface="Calibri"/>
              </a:rPr>
              <a:t>Next, </a:t>
            </a:r>
            <a:r>
              <a:rPr sz="1100" spc="-5" dirty="0">
                <a:latin typeface="Calibri"/>
                <a:cs typeface="Calibri"/>
              </a:rPr>
              <a:t>to manoeuvre the UGV automatically, </a:t>
            </a:r>
            <a:r>
              <a:rPr sz="1100" dirty="0">
                <a:latin typeface="Calibri"/>
                <a:cs typeface="Calibri"/>
              </a:rPr>
              <a:t>the </a:t>
            </a:r>
            <a:r>
              <a:rPr sz="1100" spc="-5" dirty="0">
                <a:latin typeface="Calibri"/>
                <a:cs typeface="Calibri"/>
              </a:rPr>
              <a:t>UGV needs </a:t>
            </a:r>
            <a:r>
              <a:rPr sz="1100" dirty="0">
                <a:latin typeface="Calibri"/>
                <a:cs typeface="Calibri"/>
              </a:rPr>
              <a:t> </a:t>
            </a:r>
            <a:r>
              <a:rPr sz="1100" spc="-5" dirty="0">
                <a:latin typeface="Calibri"/>
                <a:cs typeface="Calibri"/>
              </a:rPr>
              <a:t>decision maker that will calculate the steering angle,</a:t>
            </a:r>
            <a:r>
              <a:rPr sz="1100" dirty="0">
                <a:latin typeface="Calibri"/>
                <a:cs typeface="Calibri"/>
              </a:rPr>
              <a:t> and </a:t>
            </a:r>
            <a:r>
              <a:rPr sz="1100" spc="5" dirty="0">
                <a:latin typeface="Calibri"/>
                <a:cs typeface="Calibri"/>
              </a:rPr>
              <a:t> </a:t>
            </a:r>
            <a:r>
              <a:rPr sz="1100" dirty="0">
                <a:latin typeface="Calibri"/>
                <a:cs typeface="Calibri"/>
              </a:rPr>
              <a:t>avoid </a:t>
            </a:r>
            <a:r>
              <a:rPr sz="1100" spc="-10" dirty="0">
                <a:latin typeface="Calibri"/>
                <a:cs typeface="Calibri"/>
              </a:rPr>
              <a:t>from </a:t>
            </a:r>
            <a:r>
              <a:rPr sz="1100" spc="-5" dirty="0">
                <a:latin typeface="Calibri"/>
                <a:cs typeface="Calibri"/>
              </a:rPr>
              <a:t>colliding with </a:t>
            </a:r>
            <a:r>
              <a:rPr sz="1100" dirty="0">
                <a:latin typeface="Calibri"/>
                <a:cs typeface="Calibri"/>
              </a:rPr>
              <a:t>the </a:t>
            </a:r>
            <a:r>
              <a:rPr sz="1100" spc="-5" dirty="0">
                <a:latin typeface="Calibri"/>
                <a:cs typeface="Calibri"/>
              </a:rPr>
              <a:t>obstacles. Therefore, simple </a:t>
            </a:r>
            <a:r>
              <a:rPr sz="1100" dirty="0">
                <a:latin typeface="Calibri"/>
                <a:cs typeface="Calibri"/>
              </a:rPr>
              <a:t> drive</a:t>
            </a:r>
            <a:r>
              <a:rPr sz="1100" spc="5" dirty="0">
                <a:latin typeface="Calibri"/>
                <a:cs typeface="Calibri"/>
              </a:rPr>
              <a:t> </a:t>
            </a:r>
            <a:r>
              <a:rPr sz="1100" spc="-5" dirty="0">
                <a:latin typeface="Calibri"/>
                <a:cs typeface="Calibri"/>
              </a:rPr>
              <a:t>formula</a:t>
            </a:r>
            <a:r>
              <a:rPr sz="1100" dirty="0">
                <a:latin typeface="Calibri"/>
                <a:cs typeface="Calibri"/>
              </a:rPr>
              <a:t> </a:t>
            </a:r>
            <a:r>
              <a:rPr sz="1100" spc="-5" dirty="0">
                <a:latin typeface="Calibri"/>
                <a:cs typeface="Calibri"/>
              </a:rPr>
              <a:t>has</a:t>
            </a:r>
            <a:r>
              <a:rPr sz="1100" dirty="0">
                <a:latin typeface="Calibri"/>
                <a:cs typeface="Calibri"/>
              </a:rPr>
              <a:t> been</a:t>
            </a:r>
            <a:r>
              <a:rPr sz="1100" spc="5" dirty="0">
                <a:latin typeface="Calibri"/>
                <a:cs typeface="Calibri"/>
              </a:rPr>
              <a:t> </a:t>
            </a:r>
            <a:r>
              <a:rPr sz="1100" dirty="0">
                <a:latin typeface="Calibri"/>
                <a:cs typeface="Calibri"/>
              </a:rPr>
              <a:t>applied</a:t>
            </a:r>
            <a:r>
              <a:rPr sz="1100" spc="5" dirty="0">
                <a:latin typeface="Calibri"/>
                <a:cs typeface="Calibri"/>
              </a:rPr>
              <a:t> </a:t>
            </a:r>
            <a:r>
              <a:rPr sz="1100" spc="-10" dirty="0">
                <a:latin typeface="Calibri"/>
                <a:cs typeface="Calibri"/>
              </a:rPr>
              <a:t>into</a:t>
            </a:r>
            <a:r>
              <a:rPr sz="1100" spc="-5" dirty="0">
                <a:latin typeface="Calibri"/>
                <a:cs typeface="Calibri"/>
              </a:rPr>
              <a:t> </a:t>
            </a:r>
            <a:r>
              <a:rPr sz="1100" dirty="0">
                <a:latin typeface="Calibri"/>
                <a:cs typeface="Calibri"/>
              </a:rPr>
              <a:t>the</a:t>
            </a:r>
            <a:r>
              <a:rPr sz="1100" spc="5" dirty="0">
                <a:latin typeface="Calibri"/>
                <a:cs typeface="Calibri"/>
              </a:rPr>
              <a:t> </a:t>
            </a:r>
            <a:r>
              <a:rPr sz="1100" spc="-5" dirty="0">
                <a:latin typeface="Calibri"/>
                <a:cs typeface="Calibri"/>
              </a:rPr>
              <a:t>system</a:t>
            </a:r>
            <a:r>
              <a:rPr sz="1100" dirty="0">
                <a:latin typeface="Calibri"/>
                <a:cs typeface="Calibri"/>
              </a:rPr>
              <a:t> </a:t>
            </a:r>
            <a:r>
              <a:rPr sz="1100" spc="-5" dirty="0">
                <a:latin typeface="Calibri"/>
                <a:cs typeface="Calibri"/>
              </a:rPr>
              <a:t>by </a:t>
            </a:r>
            <a:r>
              <a:rPr sz="1100" dirty="0">
                <a:latin typeface="Calibri"/>
                <a:cs typeface="Calibri"/>
              </a:rPr>
              <a:t> </a:t>
            </a:r>
            <a:r>
              <a:rPr sz="1100" spc="-5" dirty="0">
                <a:latin typeface="Calibri"/>
                <a:cs typeface="Calibri"/>
              </a:rPr>
              <a:t>manipulating</a:t>
            </a:r>
            <a:r>
              <a:rPr sz="1100" spc="-50" dirty="0">
                <a:latin typeface="Calibri"/>
                <a:cs typeface="Calibri"/>
              </a:rPr>
              <a:t> </a:t>
            </a:r>
            <a:r>
              <a:rPr sz="1100" dirty="0">
                <a:latin typeface="Calibri"/>
                <a:cs typeface="Calibri"/>
              </a:rPr>
              <a:t>the</a:t>
            </a:r>
            <a:r>
              <a:rPr sz="1100" spc="-10" dirty="0">
                <a:latin typeface="Calibri"/>
                <a:cs typeface="Calibri"/>
              </a:rPr>
              <a:t> </a:t>
            </a:r>
            <a:r>
              <a:rPr sz="1100" dirty="0">
                <a:latin typeface="Calibri"/>
                <a:cs typeface="Calibri"/>
              </a:rPr>
              <a:t>incoming</a:t>
            </a:r>
            <a:r>
              <a:rPr sz="1100" spc="-35" dirty="0">
                <a:latin typeface="Calibri"/>
                <a:cs typeface="Calibri"/>
              </a:rPr>
              <a:t> </a:t>
            </a:r>
            <a:r>
              <a:rPr sz="1100" dirty="0">
                <a:latin typeface="Calibri"/>
                <a:cs typeface="Calibri"/>
              </a:rPr>
              <a:t>data</a:t>
            </a:r>
            <a:r>
              <a:rPr sz="1100" spc="-20" dirty="0">
                <a:latin typeface="Calibri"/>
                <a:cs typeface="Calibri"/>
              </a:rPr>
              <a:t> </a:t>
            </a:r>
            <a:r>
              <a:rPr sz="1100" spc="-5" dirty="0">
                <a:latin typeface="Calibri"/>
                <a:cs typeface="Calibri"/>
              </a:rPr>
              <a:t>from</a:t>
            </a:r>
            <a:r>
              <a:rPr sz="1100" spc="-15" dirty="0">
                <a:latin typeface="Calibri"/>
                <a:cs typeface="Calibri"/>
              </a:rPr>
              <a:t> </a:t>
            </a:r>
            <a:r>
              <a:rPr sz="1100" dirty="0">
                <a:latin typeface="Calibri"/>
                <a:cs typeface="Calibri"/>
              </a:rPr>
              <a:t>the</a:t>
            </a:r>
            <a:r>
              <a:rPr sz="1100" spc="-5" dirty="0">
                <a:latin typeface="Calibri"/>
                <a:cs typeface="Calibri"/>
              </a:rPr>
              <a:t> </a:t>
            </a:r>
            <a:r>
              <a:rPr sz="1100" dirty="0">
                <a:latin typeface="Calibri"/>
                <a:cs typeface="Calibri"/>
              </a:rPr>
              <a:t>LiDAR</a:t>
            </a:r>
            <a:r>
              <a:rPr sz="1100" spc="-25" dirty="0">
                <a:latin typeface="Calibri"/>
                <a:cs typeface="Calibri"/>
              </a:rPr>
              <a:t> </a:t>
            </a:r>
            <a:r>
              <a:rPr sz="1100" spc="-5" dirty="0">
                <a:latin typeface="Calibri"/>
                <a:cs typeface="Calibri"/>
              </a:rPr>
              <a:t>sensor.</a:t>
            </a:r>
            <a:endParaRPr sz="1100">
              <a:latin typeface="Calibri"/>
              <a:cs typeface="Calibri"/>
            </a:endParaRPr>
          </a:p>
        </p:txBody>
      </p:sp>
      <p:pic>
        <p:nvPicPr>
          <p:cNvPr id="21" name="object 21"/>
          <p:cNvPicPr/>
          <p:nvPr/>
        </p:nvPicPr>
        <p:blipFill>
          <a:blip r:embed="rId8" cstate="print"/>
          <a:stretch>
            <a:fillRect/>
          </a:stretch>
        </p:blipFill>
        <p:spPr>
          <a:xfrm>
            <a:off x="691895" y="4210811"/>
            <a:ext cx="1138428" cy="1516380"/>
          </a:xfrm>
          <a:prstGeom prst="rect">
            <a:avLst/>
          </a:prstGeom>
        </p:spPr>
      </p:pic>
      <p:sp>
        <p:nvSpPr>
          <p:cNvPr id="22" name="TextBox 21">
            <a:extLst>
              <a:ext uri="{FF2B5EF4-FFF2-40B4-BE49-F238E27FC236}">
                <a16:creationId xmlns:a16="http://schemas.microsoft.com/office/drawing/2014/main" id="{653B7026-F05B-1D2F-D26F-F3A8B00D16C6}"/>
              </a:ext>
            </a:extLst>
          </p:cNvPr>
          <p:cNvSpPr txBox="1"/>
          <p:nvPr/>
        </p:nvSpPr>
        <p:spPr>
          <a:xfrm>
            <a:off x="3188521" y="3567449"/>
            <a:ext cx="1244251"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DEPLOYMENT</a:t>
            </a:r>
            <a:endParaRPr lang="en-MY" sz="2000" b="1" dirty="0">
              <a:solidFill>
                <a:srgbClr val="30859C"/>
              </a:solidFill>
              <a:latin typeface="Bahnschrift Condensed" panose="020B0502040204020203" pitchFamily="34" charset="0"/>
            </a:endParaRPr>
          </a:p>
        </p:txBody>
      </p:sp>
      <p:sp>
        <p:nvSpPr>
          <p:cNvPr id="23" name="TextBox 22">
            <a:extLst>
              <a:ext uri="{FF2B5EF4-FFF2-40B4-BE49-F238E27FC236}">
                <a16:creationId xmlns:a16="http://schemas.microsoft.com/office/drawing/2014/main" id="{D7446628-5D70-53D6-7A73-9B6E153BB674}"/>
              </a:ext>
            </a:extLst>
          </p:cNvPr>
          <p:cNvSpPr txBox="1"/>
          <p:nvPr/>
        </p:nvSpPr>
        <p:spPr>
          <a:xfrm>
            <a:off x="3134132" y="1606464"/>
            <a:ext cx="1354858"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INTRODUCTION</a:t>
            </a:r>
            <a:endParaRPr lang="en-MY" sz="2000" b="1" dirty="0">
              <a:solidFill>
                <a:srgbClr val="30859C"/>
              </a:solidFill>
              <a:latin typeface="Bahnschrift Condensed" panose="020B0502040204020203" pitchFamily="34" charset="0"/>
            </a:endParaRPr>
          </a:p>
        </p:txBody>
      </p:sp>
      <p:sp>
        <p:nvSpPr>
          <p:cNvPr id="24" name="TextBox 23">
            <a:extLst>
              <a:ext uri="{FF2B5EF4-FFF2-40B4-BE49-F238E27FC236}">
                <a16:creationId xmlns:a16="http://schemas.microsoft.com/office/drawing/2014/main" id="{A7C6D454-76AD-8458-2205-3C5B9D403401}"/>
              </a:ext>
            </a:extLst>
          </p:cNvPr>
          <p:cNvSpPr txBox="1"/>
          <p:nvPr/>
        </p:nvSpPr>
        <p:spPr>
          <a:xfrm>
            <a:off x="3270249" y="132840"/>
            <a:ext cx="1031052" cy="400110"/>
          </a:xfrm>
          <a:prstGeom prst="rect">
            <a:avLst/>
          </a:prstGeom>
          <a:noFill/>
        </p:spPr>
        <p:txBody>
          <a:bodyPr wrap="none" rtlCol="0">
            <a:spAutoFit/>
          </a:bodyPr>
          <a:lstStyle/>
          <a:p>
            <a:pPr algn="ctr"/>
            <a:r>
              <a:rPr lang="en-US" sz="2000" b="1" dirty="0">
                <a:latin typeface="Bahnschrift Condensed" panose="020B0502040204020203" pitchFamily="34" charset="0"/>
              </a:rPr>
              <a:t>PROJECT 1</a:t>
            </a:r>
            <a:endParaRPr lang="en-MY" sz="2000" b="1" dirty="0">
              <a:latin typeface="Bahnschrift Condensed"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620" y="3288791"/>
            <a:ext cx="7548372" cy="5666232"/>
          </a:xfrm>
          <a:prstGeom prst="rect">
            <a:avLst/>
          </a:prstGeom>
        </p:spPr>
      </p:pic>
      <p:sp>
        <p:nvSpPr>
          <p:cNvPr id="4" name="object 4"/>
          <p:cNvSpPr/>
          <p:nvPr/>
        </p:nvSpPr>
        <p:spPr>
          <a:xfrm>
            <a:off x="0" y="0"/>
            <a:ext cx="7556500" cy="10680700"/>
          </a:xfrm>
          <a:custGeom>
            <a:avLst/>
            <a:gdLst/>
            <a:ahLst/>
            <a:cxnLst/>
            <a:rect l="l" t="t" r="r" b="b"/>
            <a:pathLst>
              <a:path w="7556500" h="10680700">
                <a:moveTo>
                  <a:pt x="7555991" y="0"/>
                </a:moveTo>
                <a:lnTo>
                  <a:pt x="0" y="0"/>
                </a:lnTo>
                <a:lnTo>
                  <a:pt x="0" y="10680190"/>
                </a:lnTo>
                <a:lnTo>
                  <a:pt x="7555991" y="10680190"/>
                </a:lnTo>
                <a:lnTo>
                  <a:pt x="7555991" y="0"/>
                </a:lnTo>
                <a:close/>
              </a:path>
            </a:pathLst>
          </a:custGeom>
          <a:solidFill>
            <a:schemeClr val="bg1">
              <a:alpha val="74900"/>
            </a:schemeClr>
          </a:solidFill>
        </p:spPr>
        <p:txBody>
          <a:bodyPr wrap="square" lIns="0" tIns="0" rIns="0" bIns="0" rtlCol="0"/>
          <a:lstStyle/>
          <a:p>
            <a:endParaRPr/>
          </a:p>
        </p:txBody>
      </p:sp>
      <p:sp>
        <p:nvSpPr>
          <p:cNvPr id="5" name="object 5"/>
          <p:cNvSpPr/>
          <p:nvPr/>
        </p:nvSpPr>
        <p:spPr>
          <a:xfrm>
            <a:off x="3016757" y="529589"/>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pic>
        <p:nvPicPr>
          <p:cNvPr id="6" name="object 6"/>
          <p:cNvPicPr/>
          <p:nvPr/>
        </p:nvPicPr>
        <p:blipFill>
          <a:blip r:embed="rId3" cstate="print"/>
          <a:stretch>
            <a:fillRect/>
          </a:stretch>
        </p:blipFill>
        <p:spPr>
          <a:xfrm>
            <a:off x="650748" y="2106167"/>
            <a:ext cx="2726436" cy="1463040"/>
          </a:xfrm>
          <a:prstGeom prst="rect">
            <a:avLst/>
          </a:prstGeom>
        </p:spPr>
      </p:pic>
      <p:pic>
        <p:nvPicPr>
          <p:cNvPr id="7" name="object 7"/>
          <p:cNvPicPr/>
          <p:nvPr/>
        </p:nvPicPr>
        <p:blipFill>
          <a:blip r:embed="rId4" cstate="print"/>
          <a:stretch>
            <a:fillRect/>
          </a:stretch>
        </p:blipFill>
        <p:spPr>
          <a:xfrm>
            <a:off x="3456432" y="8860535"/>
            <a:ext cx="3578352" cy="1449323"/>
          </a:xfrm>
          <a:prstGeom prst="rect">
            <a:avLst/>
          </a:prstGeom>
        </p:spPr>
      </p:pic>
      <p:pic>
        <p:nvPicPr>
          <p:cNvPr id="8" name="object 8"/>
          <p:cNvPicPr/>
          <p:nvPr/>
        </p:nvPicPr>
        <p:blipFill>
          <a:blip r:embed="rId5" cstate="print"/>
          <a:stretch>
            <a:fillRect/>
          </a:stretch>
        </p:blipFill>
        <p:spPr>
          <a:xfrm>
            <a:off x="646176" y="6585203"/>
            <a:ext cx="2795016" cy="1504187"/>
          </a:xfrm>
          <a:prstGeom prst="rect">
            <a:avLst/>
          </a:prstGeom>
        </p:spPr>
      </p:pic>
      <p:pic>
        <p:nvPicPr>
          <p:cNvPr id="9" name="object 9"/>
          <p:cNvPicPr/>
          <p:nvPr/>
        </p:nvPicPr>
        <p:blipFill>
          <a:blip r:embed="rId6" cstate="print"/>
          <a:stretch>
            <a:fillRect/>
          </a:stretch>
        </p:blipFill>
        <p:spPr>
          <a:xfrm>
            <a:off x="2578607" y="6094475"/>
            <a:ext cx="316992" cy="316991"/>
          </a:xfrm>
          <a:prstGeom prst="rect">
            <a:avLst/>
          </a:prstGeom>
        </p:spPr>
      </p:pic>
      <p:sp>
        <p:nvSpPr>
          <p:cNvPr id="11" name="object 11"/>
          <p:cNvSpPr/>
          <p:nvPr/>
        </p:nvSpPr>
        <p:spPr>
          <a:xfrm>
            <a:off x="2483357" y="5987033"/>
            <a:ext cx="2243455" cy="502920"/>
          </a:xfrm>
          <a:custGeom>
            <a:avLst/>
            <a:gdLst/>
            <a:ahLst/>
            <a:cxnLst/>
            <a:rect l="l" t="t" r="r" b="b"/>
            <a:pathLst>
              <a:path w="2243454" h="502920">
                <a:moveTo>
                  <a:pt x="432816" y="438912"/>
                </a:moveTo>
                <a:lnTo>
                  <a:pt x="2242947" y="438912"/>
                </a:lnTo>
              </a:path>
              <a:path w="2243454" h="502920">
                <a:moveTo>
                  <a:pt x="0" y="251460"/>
                </a:moveTo>
                <a:lnTo>
                  <a:pt x="4984" y="200764"/>
                </a:lnTo>
                <a:lnTo>
                  <a:pt x="19282" y="153554"/>
                </a:lnTo>
                <a:lnTo>
                  <a:pt x="41904" y="110839"/>
                </a:lnTo>
                <a:lnTo>
                  <a:pt x="71866" y="73628"/>
                </a:lnTo>
                <a:lnTo>
                  <a:pt x="108179" y="42929"/>
                </a:lnTo>
                <a:lnTo>
                  <a:pt x="149858" y="19752"/>
                </a:lnTo>
                <a:lnTo>
                  <a:pt x="195915" y="5106"/>
                </a:lnTo>
                <a:lnTo>
                  <a:pt x="245364" y="0"/>
                </a:lnTo>
                <a:lnTo>
                  <a:pt x="294812" y="5106"/>
                </a:lnTo>
                <a:lnTo>
                  <a:pt x="340869" y="19752"/>
                </a:lnTo>
                <a:lnTo>
                  <a:pt x="382548" y="42929"/>
                </a:lnTo>
                <a:lnTo>
                  <a:pt x="418861" y="73628"/>
                </a:lnTo>
                <a:lnTo>
                  <a:pt x="448823" y="110839"/>
                </a:lnTo>
                <a:lnTo>
                  <a:pt x="471445" y="153554"/>
                </a:lnTo>
                <a:lnTo>
                  <a:pt x="485743" y="200764"/>
                </a:lnTo>
                <a:lnTo>
                  <a:pt x="490728" y="251460"/>
                </a:lnTo>
                <a:lnTo>
                  <a:pt x="485743" y="302155"/>
                </a:lnTo>
                <a:lnTo>
                  <a:pt x="471445" y="349365"/>
                </a:lnTo>
                <a:lnTo>
                  <a:pt x="448823" y="392080"/>
                </a:lnTo>
                <a:lnTo>
                  <a:pt x="418861" y="429291"/>
                </a:lnTo>
                <a:lnTo>
                  <a:pt x="382548" y="459990"/>
                </a:lnTo>
                <a:lnTo>
                  <a:pt x="340869" y="483167"/>
                </a:lnTo>
                <a:lnTo>
                  <a:pt x="294812" y="497813"/>
                </a:lnTo>
                <a:lnTo>
                  <a:pt x="245364" y="502920"/>
                </a:lnTo>
                <a:lnTo>
                  <a:pt x="195915" y="497813"/>
                </a:lnTo>
                <a:lnTo>
                  <a:pt x="149858" y="483167"/>
                </a:lnTo>
                <a:lnTo>
                  <a:pt x="108179" y="459990"/>
                </a:lnTo>
                <a:lnTo>
                  <a:pt x="71866" y="429291"/>
                </a:lnTo>
                <a:lnTo>
                  <a:pt x="41904" y="392080"/>
                </a:lnTo>
                <a:lnTo>
                  <a:pt x="19282" y="349365"/>
                </a:lnTo>
                <a:lnTo>
                  <a:pt x="4984" y="302155"/>
                </a:lnTo>
                <a:lnTo>
                  <a:pt x="0" y="251460"/>
                </a:lnTo>
                <a:close/>
              </a:path>
            </a:pathLst>
          </a:custGeom>
          <a:ln w="28575">
            <a:solidFill>
              <a:srgbClr val="7E7E7E"/>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2584704" y="3782567"/>
            <a:ext cx="316992" cy="315468"/>
          </a:xfrm>
          <a:prstGeom prst="rect">
            <a:avLst/>
          </a:prstGeom>
        </p:spPr>
      </p:pic>
      <p:sp>
        <p:nvSpPr>
          <p:cNvPr id="14" name="object 14"/>
          <p:cNvSpPr/>
          <p:nvPr/>
        </p:nvSpPr>
        <p:spPr>
          <a:xfrm>
            <a:off x="2489454" y="3675125"/>
            <a:ext cx="2243455" cy="502920"/>
          </a:xfrm>
          <a:custGeom>
            <a:avLst/>
            <a:gdLst/>
            <a:ahLst/>
            <a:cxnLst/>
            <a:rect l="l" t="t" r="r" b="b"/>
            <a:pathLst>
              <a:path w="2243454" h="502920">
                <a:moveTo>
                  <a:pt x="432815" y="438911"/>
                </a:moveTo>
                <a:lnTo>
                  <a:pt x="2242947" y="438911"/>
                </a:lnTo>
              </a:path>
              <a:path w="2243454" h="502920">
                <a:moveTo>
                  <a:pt x="0" y="251459"/>
                </a:moveTo>
                <a:lnTo>
                  <a:pt x="4984" y="200764"/>
                </a:lnTo>
                <a:lnTo>
                  <a:pt x="19282" y="153554"/>
                </a:lnTo>
                <a:lnTo>
                  <a:pt x="41904" y="110839"/>
                </a:lnTo>
                <a:lnTo>
                  <a:pt x="71866" y="73628"/>
                </a:lnTo>
                <a:lnTo>
                  <a:pt x="108179" y="42929"/>
                </a:lnTo>
                <a:lnTo>
                  <a:pt x="149858" y="19752"/>
                </a:lnTo>
                <a:lnTo>
                  <a:pt x="195915" y="5106"/>
                </a:lnTo>
                <a:lnTo>
                  <a:pt x="245363" y="0"/>
                </a:lnTo>
                <a:lnTo>
                  <a:pt x="294812" y="5106"/>
                </a:lnTo>
                <a:lnTo>
                  <a:pt x="340869" y="19752"/>
                </a:lnTo>
                <a:lnTo>
                  <a:pt x="382548" y="42929"/>
                </a:lnTo>
                <a:lnTo>
                  <a:pt x="418861" y="73628"/>
                </a:lnTo>
                <a:lnTo>
                  <a:pt x="448823" y="110839"/>
                </a:lnTo>
                <a:lnTo>
                  <a:pt x="471445" y="153554"/>
                </a:lnTo>
                <a:lnTo>
                  <a:pt x="485743" y="200764"/>
                </a:lnTo>
                <a:lnTo>
                  <a:pt x="490727" y="251459"/>
                </a:lnTo>
                <a:lnTo>
                  <a:pt x="485743" y="302155"/>
                </a:lnTo>
                <a:lnTo>
                  <a:pt x="471445" y="349365"/>
                </a:lnTo>
                <a:lnTo>
                  <a:pt x="448823" y="392080"/>
                </a:lnTo>
                <a:lnTo>
                  <a:pt x="418861" y="429291"/>
                </a:lnTo>
                <a:lnTo>
                  <a:pt x="382548" y="459990"/>
                </a:lnTo>
                <a:lnTo>
                  <a:pt x="340869" y="483167"/>
                </a:lnTo>
                <a:lnTo>
                  <a:pt x="294812" y="497813"/>
                </a:lnTo>
                <a:lnTo>
                  <a:pt x="245363" y="502920"/>
                </a:lnTo>
                <a:lnTo>
                  <a:pt x="195915" y="497813"/>
                </a:lnTo>
                <a:lnTo>
                  <a:pt x="149858" y="483167"/>
                </a:lnTo>
                <a:lnTo>
                  <a:pt x="108179" y="459990"/>
                </a:lnTo>
                <a:lnTo>
                  <a:pt x="71866" y="429291"/>
                </a:lnTo>
                <a:lnTo>
                  <a:pt x="41904" y="392080"/>
                </a:lnTo>
                <a:lnTo>
                  <a:pt x="19282" y="349365"/>
                </a:lnTo>
                <a:lnTo>
                  <a:pt x="4984" y="302155"/>
                </a:lnTo>
                <a:lnTo>
                  <a:pt x="0" y="251459"/>
                </a:lnTo>
                <a:close/>
              </a:path>
            </a:pathLst>
          </a:custGeom>
          <a:ln w="28575">
            <a:solidFill>
              <a:srgbClr val="7E7E7E"/>
            </a:solidFill>
          </a:ln>
        </p:spPr>
        <p:txBody>
          <a:bodyPr wrap="square" lIns="0" tIns="0" rIns="0" bIns="0" rtlCol="0"/>
          <a:lstStyle/>
          <a:p>
            <a:endParaRPr/>
          </a:p>
        </p:txBody>
      </p:sp>
      <p:pic>
        <p:nvPicPr>
          <p:cNvPr id="15" name="object 15"/>
          <p:cNvPicPr/>
          <p:nvPr/>
        </p:nvPicPr>
        <p:blipFill>
          <a:blip r:embed="rId6" cstate="print"/>
          <a:stretch>
            <a:fillRect/>
          </a:stretch>
        </p:blipFill>
        <p:spPr>
          <a:xfrm>
            <a:off x="2607564" y="1560575"/>
            <a:ext cx="316992" cy="316992"/>
          </a:xfrm>
          <a:prstGeom prst="rect">
            <a:avLst/>
          </a:prstGeom>
        </p:spPr>
      </p:pic>
      <p:sp>
        <p:nvSpPr>
          <p:cNvPr id="16" name="object 16"/>
          <p:cNvSpPr txBox="1"/>
          <p:nvPr/>
        </p:nvSpPr>
        <p:spPr>
          <a:xfrm>
            <a:off x="1084275" y="152781"/>
            <a:ext cx="5452745" cy="1361911"/>
          </a:xfrm>
          <a:prstGeom prst="rect">
            <a:avLst/>
          </a:prstGeom>
        </p:spPr>
        <p:txBody>
          <a:bodyPr vert="horz" wrap="square" lIns="0" tIns="12700" rIns="0" bIns="0" rtlCol="0">
            <a:spAutoFit/>
          </a:bodyPr>
          <a:lstStyle/>
          <a:p>
            <a:pPr marL="12065" marR="5080" algn="ctr">
              <a:lnSpc>
                <a:spcPct val="100000"/>
              </a:lnSpc>
              <a:spcBef>
                <a:spcPts val="1895"/>
              </a:spcBef>
            </a:pPr>
            <a:endParaRPr lang="en-US" sz="1800" spc="-5" dirty="0">
              <a:solidFill>
                <a:srgbClr val="205868"/>
              </a:solidFill>
              <a:latin typeface="Bahnschrift"/>
              <a:cs typeface="Bahnschrift"/>
            </a:endParaRPr>
          </a:p>
          <a:p>
            <a:pPr marL="12065" marR="5080" algn="ctr">
              <a:lnSpc>
                <a:spcPct val="100000"/>
              </a:lnSpc>
              <a:spcBef>
                <a:spcPts val="1895"/>
              </a:spcBef>
            </a:pPr>
            <a:r>
              <a:rPr sz="1800" spc="-5" dirty="0">
                <a:solidFill>
                  <a:srgbClr val="205868"/>
                </a:solidFill>
                <a:latin typeface="Bahnschrift"/>
                <a:cs typeface="Bahnschrift"/>
              </a:rPr>
              <a:t>AUTONOMOUS NAVIGATION</a:t>
            </a:r>
            <a:r>
              <a:rPr sz="1800" dirty="0">
                <a:solidFill>
                  <a:srgbClr val="205868"/>
                </a:solidFill>
                <a:latin typeface="Bahnschrift"/>
                <a:cs typeface="Bahnschrift"/>
              </a:rPr>
              <a:t> </a:t>
            </a:r>
            <a:r>
              <a:rPr sz="1800" spc="-5" dirty="0">
                <a:solidFill>
                  <a:srgbClr val="205868"/>
                </a:solidFill>
                <a:latin typeface="Bahnschrift"/>
                <a:cs typeface="Bahnschrift"/>
              </a:rPr>
              <a:t>FEATURE</a:t>
            </a:r>
            <a:r>
              <a:rPr sz="1800" dirty="0">
                <a:solidFill>
                  <a:srgbClr val="205868"/>
                </a:solidFill>
                <a:latin typeface="Bahnschrift"/>
                <a:cs typeface="Bahnschrift"/>
              </a:rPr>
              <a:t> ON </a:t>
            </a:r>
            <a:r>
              <a:rPr sz="1800" spc="-5" dirty="0">
                <a:solidFill>
                  <a:srgbClr val="205868"/>
                </a:solidFill>
                <a:latin typeface="Bahnschrift"/>
                <a:cs typeface="Bahnschrift"/>
              </a:rPr>
              <a:t>UGV</a:t>
            </a:r>
            <a:r>
              <a:rPr sz="1800" dirty="0">
                <a:solidFill>
                  <a:srgbClr val="205868"/>
                </a:solidFill>
                <a:latin typeface="Bahnschrift"/>
                <a:cs typeface="Bahnschrift"/>
              </a:rPr>
              <a:t> </a:t>
            </a:r>
            <a:r>
              <a:rPr sz="1800" spc="-10" dirty="0">
                <a:solidFill>
                  <a:srgbClr val="205868"/>
                </a:solidFill>
                <a:latin typeface="Bahnschrift"/>
                <a:cs typeface="Bahnschrift"/>
              </a:rPr>
              <a:t>USING </a:t>
            </a:r>
            <a:r>
              <a:rPr sz="1800" spc="-295" dirty="0">
                <a:solidFill>
                  <a:srgbClr val="205868"/>
                </a:solidFill>
                <a:latin typeface="Bahnschrift"/>
                <a:cs typeface="Bahnschrift"/>
              </a:rPr>
              <a:t> </a:t>
            </a:r>
            <a:r>
              <a:rPr sz="1800" spc="-5" dirty="0">
                <a:solidFill>
                  <a:srgbClr val="205868"/>
                </a:solidFill>
                <a:latin typeface="Bahnschrift"/>
                <a:cs typeface="Bahnschrift"/>
              </a:rPr>
              <a:t>ROBOTIC</a:t>
            </a:r>
            <a:r>
              <a:rPr sz="1800" spc="165" dirty="0">
                <a:solidFill>
                  <a:srgbClr val="205868"/>
                </a:solidFill>
                <a:latin typeface="Bahnschrift"/>
                <a:cs typeface="Bahnschrift"/>
              </a:rPr>
              <a:t> </a:t>
            </a:r>
            <a:r>
              <a:rPr sz="1800" dirty="0">
                <a:solidFill>
                  <a:srgbClr val="205868"/>
                </a:solidFill>
                <a:latin typeface="Bahnschrift"/>
                <a:cs typeface="Bahnschrift"/>
              </a:rPr>
              <a:t>OPERATING</a:t>
            </a:r>
            <a:r>
              <a:rPr sz="1800" spc="190" dirty="0">
                <a:solidFill>
                  <a:srgbClr val="205868"/>
                </a:solidFill>
                <a:latin typeface="Bahnschrift"/>
                <a:cs typeface="Bahnschrift"/>
              </a:rPr>
              <a:t> </a:t>
            </a:r>
            <a:r>
              <a:rPr sz="1800" spc="-5" dirty="0">
                <a:solidFill>
                  <a:srgbClr val="205868"/>
                </a:solidFill>
                <a:latin typeface="Bahnschrift"/>
                <a:cs typeface="Bahnschrift"/>
              </a:rPr>
              <a:t>SYSTEM</a:t>
            </a:r>
            <a:r>
              <a:rPr sz="1800" spc="180" dirty="0">
                <a:solidFill>
                  <a:srgbClr val="205868"/>
                </a:solidFill>
                <a:latin typeface="Bahnschrift"/>
                <a:cs typeface="Bahnschrift"/>
              </a:rPr>
              <a:t> </a:t>
            </a:r>
            <a:r>
              <a:rPr sz="1800" spc="-5" dirty="0">
                <a:solidFill>
                  <a:srgbClr val="205868"/>
                </a:solidFill>
                <a:latin typeface="Bahnschrift"/>
                <a:cs typeface="Bahnschrift"/>
              </a:rPr>
              <a:t>(ROS)</a:t>
            </a:r>
            <a:r>
              <a:rPr sz="1800" spc="180" dirty="0">
                <a:solidFill>
                  <a:srgbClr val="205868"/>
                </a:solidFill>
                <a:latin typeface="Bahnschrift"/>
                <a:cs typeface="Bahnschrift"/>
              </a:rPr>
              <a:t> </a:t>
            </a:r>
            <a:r>
              <a:rPr sz="1800" spc="-5" dirty="0">
                <a:solidFill>
                  <a:srgbClr val="205868"/>
                </a:solidFill>
                <a:latin typeface="Bahnschrift"/>
                <a:cs typeface="Bahnschrift"/>
              </a:rPr>
              <a:t>ENVIRONMENT</a:t>
            </a:r>
            <a:endParaRPr sz="1800" dirty="0">
              <a:latin typeface="Bahnschrift"/>
              <a:cs typeface="Bahnschrift"/>
            </a:endParaRPr>
          </a:p>
          <a:p>
            <a:pPr>
              <a:lnSpc>
                <a:spcPct val="100000"/>
              </a:lnSpc>
              <a:spcBef>
                <a:spcPts val="55"/>
              </a:spcBef>
            </a:pPr>
            <a:endParaRPr sz="1700" dirty="0">
              <a:latin typeface="Bahnschrift"/>
              <a:cs typeface="Bahnschrift"/>
            </a:endParaRPr>
          </a:p>
        </p:txBody>
      </p:sp>
      <p:sp>
        <p:nvSpPr>
          <p:cNvPr id="17" name="object 17"/>
          <p:cNvSpPr/>
          <p:nvPr/>
        </p:nvSpPr>
        <p:spPr>
          <a:xfrm>
            <a:off x="2512314" y="1453133"/>
            <a:ext cx="2243455" cy="502920"/>
          </a:xfrm>
          <a:custGeom>
            <a:avLst/>
            <a:gdLst/>
            <a:ahLst/>
            <a:cxnLst/>
            <a:rect l="l" t="t" r="r" b="b"/>
            <a:pathLst>
              <a:path w="2243454" h="502919">
                <a:moveTo>
                  <a:pt x="432816" y="438912"/>
                </a:moveTo>
                <a:lnTo>
                  <a:pt x="2242947" y="438912"/>
                </a:lnTo>
              </a:path>
              <a:path w="2243454" h="502919">
                <a:moveTo>
                  <a:pt x="0" y="251459"/>
                </a:moveTo>
                <a:lnTo>
                  <a:pt x="4984" y="200764"/>
                </a:lnTo>
                <a:lnTo>
                  <a:pt x="19282" y="153554"/>
                </a:lnTo>
                <a:lnTo>
                  <a:pt x="41904" y="110839"/>
                </a:lnTo>
                <a:lnTo>
                  <a:pt x="71866" y="73628"/>
                </a:lnTo>
                <a:lnTo>
                  <a:pt x="108179" y="42929"/>
                </a:lnTo>
                <a:lnTo>
                  <a:pt x="149858" y="19752"/>
                </a:lnTo>
                <a:lnTo>
                  <a:pt x="195915" y="5106"/>
                </a:lnTo>
                <a:lnTo>
                  <a:pt x="245363" y="0"/>
                </a:lnTo>
                <a:lnTo>
                  <a:pt x="294812" y="5106"/>
                </a:lnTo>
                <a:lnTo>
                  <a:pt x="340869" y="19752"/>
                </a:lnTo>
                <a:lnTo>
                  <a:pt x="382548" y="42929"/>
                </a:lnTo>
                <a:lnTo>
                  <a:pt x="418861" y="73628"/>
                </a:lnTo>
                <a:lnTo>
                  <a:pt x="448823" y="110839"/>
                </a:lnTo>
                <a:lnTo>
                  <a:pt x="471445" y="153554"/>
                </a:lnTo>
                <a:lnTo>
                  <a:pt x="485743" y="200764"/>
                </a:lnTo>
                <a:lnTo>
                  <a:pt x="490728" y="251459"/>
                </a:lnTo>
                <a:lnTo>
                  <a:pt x="485743" y="302155"/>
                </a:lnTo>
                <a:lnTo>
                  <a:pt x="471445" y="349365"/>
                </a:lnTo>
                <a:lnTo>
                  <a:pt x="448823" y="392080"/>
                </a:lnTo>
                <a:lnTo>
                  <a:pt x="418861" y="429291"/>
                </a:lnTo>
                <a:lnTo>
                  <a:pt x="382548" y="459990"/>
                </a:lnTo>
                <a:lnTo>
                  <a:pt x="340869" y="483167"/>
                </a:lnTo>
                <a:lnTo>
                  <a:pt x="294812" y="497813"/>
                </a:lnTo>
                <a:lnTo>
                  <a:pt x="245363" y="502920"/>
                </a:lnTo>
                <a:lnTo>
                  <a:pt x="195915" y="497813"/>
                </a:lnTo>
                <a:lnTo>
                  <a:pt x="149858" y="483167"/>
                </a:lnTo>
                <a:lnTo>
                  <a:pt x="108179" y="459990"/>
                </a:lnTo>
                <a:lnTo>
                  <a:pt x="71866" y="429291"/>
                </a:lnTo>
                <a:lnTo>
                  <a:pt x="41904" y="392080"/>
                </a:lnTo>
                <a:lnTo>
                  <a:pt x="19282" y="349365"/>
                </a:lnTo>
                <a:lnTo>
                  <a:pt x="4984" y="302155"/>
                </a:lnTo>
                <a:lnTo>
                  <a:pt x="0" y="251459"/>
                </a:lnTo>
                <a:close/>
              </a:path>
            </a:pathLst>
          </a:custGeom>
          <a:ln w="28575">
            <a:solidFill>
              <a:srgbClr val="7E7E7E"/>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2578607" y="8316467"/>
            <a:ext cx="316992" cy="316992"/>
          </a:xfrm>
          <a:prstGeom prst="rect">
            <a:avLst/>
          </a:prstGeom>
        </p:spPr>
      </p:pic>
      <p:sp>
        <p:nvSpPr>
          <p:cNvPr id="20" name="object 20"/>
          <p:cNvSpPr/>
          <p:nvPr/>
        </p:nvSpPr>
        <p:spPr>
          <a:xfrm>
            <a:off x="2483357" y="8209026"/>
            <a:ext cx="2243455" cy="504825"/>
          </a:xfrm>
          <a:custGeom>
            <a:avLst/>
            <a:gdLst/>
            <a:ahLst/>
            <a:cxnLst/>
            <a:rect l="l" t="t" r="r" b="b"/>
            <a:pathLst>
              <a:path w="2243454" h="504825">
                <a:moveTo>
                  <a:pt x="432816" y="438911"/>
                </a:moveTo>
                <a:lnTo>
                  <a:pt x="2242947" y="438911"/>
                </a:lnTo>
              </a:path>
              <a:path w="2243454" h="504825">
                <a:moveTo>
                  <a:pt x="0" y="252221"/>
                </a:moveTo>
                <a:lnTo>
                  <a:pt x="3953" y="206879"/>
                </a:lnTo>
                <a:lnTo>
                  <a:pt x="15350" y="164205"/>
                </a:lnTo>
                <a:lnTo>
                  <a:pt x="33499" y="124911"/>
                </a:lnTo>
                <a:lnTo>
                  <a:pt x="57707" y="89710"/>
                </a:lnTo>
                <a:lnTo>
                  <a:pt x="87279" y="59312"/>
                </a:lnTo>
                <a:lnTo>
                  <a:pt x="121524" y="34431"/>
                </a:lnTo>
                <a:lnTo>
                  <a:pt x="159749" y="15777"/>
                </a:lnTo>
                <a:lnTo>
                  <a:pt x="201259" y="4062"/>
                </a:lnTo>
                <a:lnTo>
                  <a:pt x="245364" y="0"/>
                </a:lnTo>
                <a:lnTo>
                  <a:pt x="289468" y="4062"/>
                </a:lnTo>
                <a:lnTo>
                  <a:pt x="330978" y="15777"/>
                </a:lnTo>
                <a:lnTo>
                  <a:pt x="369203" y="34431"/>
                </a:lnTo>
                <a:lnTo>
                  <a:pt x="403448" y="59312"/>
                </a:lnTo>
                <a:lnTo>
                  <a:pt x="433020" y="89710"/>
                </a:lnTo>
                <a:lnTo>
                  <a:pt x="457228" y="124911"/>
                </a:lnTo>
                <a:lnTo>
                  <a:pt x="475377" y="164205"/>
                </a:lnTo>
                <a:lnTo>
                  <a:pt x="486774" y="206879"/>
                </a:lnTo>
                <a:lnTo>
                  <a:pt x="490728" y="252221"/>
                </a:lnTo>
                <a:lnTo>
                  <a:pt x="486774" y="297564"/>
                </a:lnTo>
                <a:lnTo>
                  <a:pt x="475377" y="340238"/>
                </a:lnTo>
                <a:lnTo>
                  <a:pt x="457228" y="379532"/>
                </a:lnTo>
                <a:lnTo>
                  <a:pt x="433020" y="414733"/>
                </a:lnTo>
                <a:lnTo>
                  <a:pt x="403448" y="445131"/>
                </a:lnTo>
                <a:lnTo>
                  <a:pt x="369203" y="470012"/>
                </a:lnTo>
                <a:lnTo>
                  <a:pt x="330978" y="488666"/>
                </a:lnTo>
                <a:lnTo>
                  <a:pt x="289468" y="500381"/>
                </a:lnTo>
                <a:lnTo>
                  <a:pt x="245364" y="504443"/>
                </a:lnTo>
                <a:lnTo>
                  <a:pt x="201259" y="500381"/>
                </a:lnTo>
                <a:lnTo>
                  <a:pt x="159749" y="488666"/>
                </a:lnTo>
                <a:lnTo>
                  <a:pt x="121524" y="470012"/>
                </a:lnTo>
                <a:lnTo>
                  <a:pt x="87279" y="445131"/>
                </a:lnTo>
                <a:lnTo>
                  <a:pt x="57707" y="414733"/>
                </a:lnTo>
                <a:lnTo>
                  <a:pt x="33499" y="379532"/>
                </a:lnTo>
                <a:lnTo>
                  <a:pt x="15350" y="340238"/>
                </a:lnTo>
                <a:lnTo>
                  <a:pt x="3953" y="297564"/>
                </a:lnTo>
                <a:lnTo>
                  <a:pt x="0" y="252221"/>
                </a:lnTo>
                <a:close/>
              </a:path>
            </a:pathLst>
          </a:custGeom>
          <a:ln w="28575">
            <a:solidFill>
              <a:srgbClr val="7E7E7E"/>
            </a:solidFill>
          </a:ln>
        </p:spPr>
        <p:txBody>
          <a:bodyPr wrap="square" lIns="0" tIns="0" rIns="0" bIns="0" rtlCol="0"/>
          <a:lstStyle/>
          <a:p>
            <a:endParaRPr/>
          </a:p>
        </p:txBody>
      </p:sp>
      <p:sp>
        <p:nvSpPr>
          <p:cNvPr id="21" name="object 21"/>
          <p:cNvSpPr txBox="1"/>
          <p:nvPr/>
        </p:nvSpPr>
        <p:spPr>
          <a:xfrm>
            <a:off x="3527552" y="2042006"/>
            <a:ext cx="3388360" cy="1443355"/>
          </a:xfrm>
          <a:prstGeom prst="rect">
            <a:avLst/>
          </a:prstGeom>
        </p:spPr>
        <p:txBody>
          <a:bodyPr vert="horz" wrap="square" lIns="0" tIns="12700" rIns="0" bIns="0" rtlCol="0">
            <a:spAutoFit/>
          </a:bodyPr>
          <a:lstStyle/>
          <a:p>
            <a:pPr marL="12700" marR="5080">
              <a:lnSpc>
                <a:spcPct val="110000"/>
              </a:lnSpc>
              <a:spcBef>
                <a:spcPts val="100"/>
              </a:spcBef>
            </a:pPr>
            <a:r>
              <a:rPr sz="1100" dirty="0">
                <a:latin typeface="Calibri"/>
                <a:cs typeface="Calibri"/>
              </a:rPr>
              <a:t>Next,</a:t>
            </a:r>
            <a:r>
              <a:rPr sz="1100" spc="85" dirty="0">
                <a:latin typeface="Calibri"/>
                <a:cs typeface="Calibri"/>
              </a:rPr>
              <a:t> </a:t>
            </a:r>
            <a:r>
              <a:rPr sz="1100" spc="-5" dirty="0">
                <a:latin typeface="Calibri"/>
                <a:cs typeface="Calibri"/>
              </a:rPr>
              <a:t>the</a:t>
            </a:r>
            <a:r>
              <a:rPr sz="1100" spc="90" dirty="0">
                <a:latin typeface="Calibri"/>
                <a:cs typeface="Calibri"/>
              </a:rPr>
              <a:t> </a:t>
            </a:r>
            <a:r>
              <a:rPr sz="1100" spc="-5" dirty="0">
                <a:latin typeface="Calibri"/>
                <a:cs typeface="Calibri"/>
              </a:rPr>
              <a:t>UGV</a:t>
            </a:r>
            <a:r>
              <a:rPr sz="1100" spc="95" dirty="0">
                <a:latin typeface="Calibri"/>
                <a:cs typeface="Calibri"/>
              </a:rPr>
              <a:t> </a:t>
            </a:r>
            <a:r>
              <a:rPr sz="1100" spc="-5" dirty="0">
                <a:latin typeface="Calibri"/>
                <a:cs typeface="Calibri"/>
              </a:rPr>
              <a:t>is</a:t>
            </a:r>
            <a:r>
              <a:rPr sz="1100" spc="85" dirty="0">
                <a:latin typeface="Calibri"/>
                <a:cs typeface="Calibri"/>
              </a:rPr>
              <a:t> </a:t>
            </a:r>
            <a:r>
              <a:rPr sz="1100" spc="-5" dirty="0">
                <a:latin typeface="Calibri"/>
                <a:cs typeface="Calibri"/>
              </a:rPr>
              <a:t>setup</a:t>
            </a:r>
            <a:r>
              <a:rPr sz="1100" spc="70" dirty="0">
                <a:latin typeface="Calibri"/>
                <a:cs typeface="Calibri"/>
              </a:rPr>
              <a:t> </a:t>
            </a:r>
            <a:r>
              <a:rPr sz="1100" spc="-5" dirty="0">
                <a:latin typeface="Calibri"/>
                <a:cs typeface="Calibri"/>
              </a:rPr>
              <a:t>using</a:t>
            </a:r>
            <a:r>
              <a:rPr sz="1100" spc="85" dirty="0">
                <a:latin typeface="Calibri"/>
                <a:cs typeface="Calibri"/>
              </a:rPr>
              <a:t> </a:t>
            </a:r>
            <a:r>
              <a:rPr sz="1100" spc="-5" dirty="0">
                <a:latin typeface="Calibri"/>
                <a:cs typeface="Calibri"/>
              </a:rPr>
              <a:t>the</a:t>
            </a:r>
            <a:r>
              <a:rPr sz="1100" spc="100" dirty="0">
                <a:latin typeface="Calibri"/>
                <a:cs typeface="Calibri"/>
              </a:rPr>
              <a:t> </a:t>
            </a:r>
            <a:r>
              <a:rPr sz="1100" spc="-5" dirty="0">
                <a:latin typeface="Calibri"/>
                <a:cs typeface="Calibri"/>
              </a:rPr>
              <a:t>following</a:t>
            </a:r>
            <a:r>
              <a:rPr sz="1100" spc="80" dirty="0">
                <a:latin typeface="Calibri"/>
                <a:cs typeface="Calibri"/>
              </a:rPr>
              <a:t> </a:t>
            </a:r>
            <a:r>
              <a:rPr sz="1100" spc="-5" dirty="0">
                <a:latin typeface="Calibri"/>
                <a:cs typeface="Calibri"/>
              </a:rPr>
              <a:t>node</a:t>
            </a:r>
            <a:r>
              <a:rPr sz="1100" spc="90" dirty="0">
                <a:latin typeface="Calibri"/>
                <a:cs typeface="Calibri"/>
              </a:rPr>
              <a:t> </a:t>
            </a:r>
            <a:r>
              <a:rPr sz="1100" spc="-5" dirty="0">
                <a:latin typeface="Calibri"/>
                <a:cs typeface="Calibri"/>
              </a:rPr>
              <a:t>flow </a:t>
            </a:r>
            <a:r>
              <a:rPr sz="1100" spc="-235" dirty="0">
                <a:latin typeface="Calibri"/>
                <a:cs typeface="Calibri"/>
              </a:rPr>
              <a:t> </a:t>
            </a:r>
            <a:r>
              <a:rPr sz="1100" spc="-5" dirty="0">
                <a:latin typeface="Calibri"/>
                <a:cs typeface="Calibri"/>
              </a:rPr>
              <a:t>structure</a:t>
            </a:r>
            <a:r>
              <a:rPr sz="1100" spc="-35" dirty="0">
                <a:latin typeface="Calibri"/>
                <a:cs typeface="Calibri"/>
              </a:rPr>
              <a:t> </a:t>
            </a:r>
            <a:r>
              <a:rPr sz="1100" dirty="0">
                <a:latin typeface="Calibri"/>
                <a:cs typeface="Calibri"/>
              </a:rPr>
              <a:t>:</a:t>
            </a:r>
            <a:endParaRPr sz="1100">
              <a:latin typeface="Calibri"/>
              <a:cs typeface="Calibri"/>
            </a:endParaRPr>
          </a:p>
          <a:p>
            <a:pPr marL="241300" indent="-229235">
              <a:lnSpc>
                <a:spcPct val="100000"/>
              </a:lnSpc>
              <a:spcBef>
                <a:spcPts val="320"/>
              </a:spcBef>
              <a:buAutoNum type="arabicParenR"/>
              <a:tabLst>
                <a:tab pos="241935" algn="l"/>
              </a:tabLst>
            </a:pPr>
            <a:r>
              <a:rPr sz="1100" dirty="0">
                <a:latin typeface="Calibri"/>
                <a:cs typeface="Calibri"/>
              </a:rPr>
              <a:t>Extract</a:t>
            </a:r>
            <a:r>
              <a:rPr sz="1100" spc="-45" dirty="0">
                <a:latin typeface="Calibri"/>
                <a:cs typeface="Calibri"/>
              </a:rPr>
              <a:t> </a:t>
            </a:r>
            <a:r>
              <a:rPr sz="1100" dirty="0">
                <a:latin typeface="Calibri"/>
                <a:cs typeface="Calibri"/>
              </a:rPr>
              <a:t>data</a:t>
            </a:r>
            <a:r>
              <a:rPr sz="1100" spc="-15" dirty="0">
                <a:latin typeface="Calibri"/>
                <a:cs typeface="Calibri"/>
              </a:rPr>
              <a:t> </a:t>
            </a:r>
            <a:r>
              <a:rPr sz="1100" spc="-5" dirty="0">
                <a:latin typeface="Calibri"/>
                <a:cs typeface="Calibri"/>
              </a:rPr>
              <a:t>from</a:t>
            </a:r>
            <a:r>
              <a:rPr sz="1100" spc="-20" dirty="0">
                <a:latin typeface="Calibri"/>
                <a:cs typeface="Calibri"/>
              </a:rPr>
              <a:t> </a:t>
            </a:r>
            <a:r>
              <a:rPr sz="1100" dirty="0">
                <a:latin typeface="Calibri"/>
                <a:cs typeface="Calibri"/>
              </a:rPr>
              <a:t>the</a:t>
            </a:r>
            <a:r>
              <a:rPr sz="1100" spc="-20" dirty="0">
                <a:latin typeface="Calibri"/>
                <a:cs typeface="Calibri"/>
              </a:rPr>
              <a:t> </a:t>
            </a:r>
            <a:r>
              <a:rPr sz="1100" dirty="0">
                <a:latin typeface="Calibri"/>
                <a:cs typeface="Calibri"/>
              </a:rPr>
              <a:t>LiDAR</a:t>
            </a:r>
            <a:r>
              <a:rPr sz="1100" spc="-25" dirty="0">
                <a:latin typeface="Calibri"/>
                <a:cs typeface="Calibri"/>
              </a:rPr>
              <a:t> </a:t>
            </a:r>
            <a:r>
              <a:rPr sz="1100" spc="-5" dirty="0">
                <a:latin typeface="Calibri"/>
                <a:cs typeface="Calibri"/>
              </a:rPr>
              <a:t>sensor</a:t>
            </a:r>
            <a:endParaRPr sz="1100">
              <a:latin typeface="Calibri"/>
              <a:cs typeface="Calibri"/>
            </a:endParaRPr>
          </a:p>
          <a:p>
            <a:pPr marL="241300" indent="-229235">
              <a:lnSpc>
                <a:spcPct val="100000"/>
              </a:lnSpc>
              <a:spcBef>
                <a:spcPts val="340"/>
              </a:spcBef>
              <a:buAutoNum type="arabicParenR"/>
              <a:tabLst>
                <a:tab pos="241935" algn="l"/>
              </a:tabLst>
            </a:pPr>
            <a:r>
              <a:rPr sz="1100" spc="-5" dirty="0">
                <a:latin typeface="Calibri"/>
                <a:cs typeface="Calibri"/>
              </a:rPr>
              <a:t>Apply</a:t>
            </a:r>
            <a:r>
              <a:rPr sz="1100" spc="-25" dirty="0">
                <a:latin typeface="Calibri"/>
                <a:cs typeface="Calibri"/>
              </a:rPr>
              <a:t> </a:t>
            </a:r>
            <a:r>
              <a:rPr sz="1100" dirty="0">
                <a:latin typeface="Calibri"/>
                <a:cs typeface="Calibri"/>
              </a:rPr>
              <a:t>decision</a:t>
            </a:r>
            <a:r>
              <a:rPr sz="1100" spc="-50" dirty="0">
                <a:latin typeface="Calibri"/>
                <a:cs typeface="Calibri"/>
              </a:rPr>
              <a:t> </a:t>
            </a:r>
            <a:r>
              <a:rPr sz="1100" dirty="0">
                <a:latin typeface="Calibri"/>
                <a:cs typeface="Calibri"/>
              </a:rPr>
              <a:t>maker</a:t>
            </a:r>
            <a:r>
              <a:rPr sz="1100" spc="-20" dirty="0">
                <a:latin typeface="Calibri"/>
                <a:cs typeface="Calibri"/>
              </a:rPr>
              <a:t> </a:t>
            </a:r>
            <a:r>
              <a:rPr sz="1100" dirty="0">
                <a:latin typeface="Calibri"/>
                <a:cs typeface="Calibri"/>
              </a:rPr>
              <a:t>formula</a:t>
            </a:r>
            <a:endParaRPr sz="1100">
              <a:latin typeface="Calibri"/>
              <a:cs typeface="Calibri"/>
            </a:endParaRPr>
          </a:p>
          <a:p>
            <a:pPr marL="241300" indent="-229235">
              <a:lnSpc>
                <a:spcPct val="100000"/>
              </a:lnSpc>
              <a:spcBef>
                <a:spcPts val="335"/>
              </a:spcBef>
              <a:buAutoNum type="arabicParenR"/>
              <a:tabLst>
                <a:tab pos="241935" algn="l"/>
              </a:tabLst>
            </a:pPr>
            <a:r>
              <a:rPr sz="1100" spc="-5" dirty="0">
                <a:latin typeface="Calibri"/>
                <a:cs typeface="Calibri"/>
              </a:rPr>
              <a:t>Calculate</a:t>
            </a:r>
            <a:r>
              <a:rPr sz="1100" spc="-35" dirty="0">
                <a:latin typeface="Calibri"/>
                <a:cs typeface="Calibri"/>
              </a:rPr>
              <a:t> </a:t>
            </a:r>
            <a:r>
              <a:rPr sz="1100" dirty="0">
                <a:latin typeface="Calibri"/>
                <a:cs typeface="Calibri"/>
              </a:rPr>
              <a:t>and</a:t>
            </a:r>
            <a:r>
              <a:rPr sz="1100" spc="-5" dirty="0">
                <a:latin typeface="Calibri"/>
                <a:cs typeface="Calibri"/>
              </a:rPr>
              <a:t> Estimate</a:t>
            </a:r>
            <a:r>
              <a:rPr sz="1100" spc="-30" dirty="0">
                <a:latin typeface="Calibri"/>
                <a:cs typeface="Calibri"/>
              </a:rPr>
              <a:t> </a:t>
            </a:r>
            <a:r>
              <a:rPr sz="1100" dirty="0">
                <a:latin typeface="Calibri"/>
                <a:cs typeface="Calibri"/>
              </a:rPr>
              <a:t>the</a:t>
            </a:r>
            <a:r>
              <a:rPr sz="1100" spc="-15" dirty="0">
                <a:latin typeface="Calibri"/>
                <a:cs typeface="Calibri"/>
              </a:rPr>
              <a:t> </a:t>
            </a:r>
            <a:r>
              <a:rPr sz="1100" spc="-5" dirty="0">
                <a:latin typeface="Calibri"/>
                <a:cs typeface="Calibri"/>
              </a:rPr>
              <a:t>surrounding</a:t>
            </a:r>
            <a:r>
              <a:rPr sz="1100" spc="-30" dirty="0">
                <a:latin typeface="Calibri"/>
                <a:cs typeface="Calibri"/>
              </a:rPr>
              <a:t> </a:t>
            </a:r>
            <a:r>
              <a:rPr sz="1100" dirty="0">
                <a:latin typeface="Calibri"/>
                <a:cs typeface="Calibri"/>
              </a:rPr>
              <a:t>distance</a:t>
            </a:r>
            <a:endParaRPr sz="1100">
              <a:latin typeface="Calibri"/>
              <a:cs typeface="Calibri"/>
            </a:endParaRPr>
          </a:p>
          <a:p>
            <a:pPr marL="241300" indent="-229235">
              <a:lnSpc>
                <a:spcPct val="100000"/>
              </a:lnSpc>
              <a:spcBef>
                <a:spcPts val="325"/>
              </a:spcBef>
              <a:buAutoNum type="arabicParenR"/>
              <a:tabLst>
                <a:tab pos="241935" algn="l"/>
              </a:tabLst>
            </a:pPr>
            <a:r>
              <a:rPr sz="1100" dirty="0">
                <a:latin typeface="Calibri"/>
                <a:cs typeface="Calibri"/>
              </a:rPr>
              <a:t>Give</a:t>
            </a:r>
            <a:r>
              <a:rPr sz="1100" spc="-15" dirty="0">
                <a:latin typeface="Calibri"/>
                <a:cs typeface="Calibri"/>
              </a:rPr>
              <a:t> </a:t>
            </a:r>
            <a:r>
              <a:rPr sz="1100" dirty="0">
                <a:latin typeface="Calibri"/>
                <a:cs typeface="Calibri"/>
              </a:rPr>
              <a:t>command</a:t>
            </a:r>
            <a:r>
              <a:rPr sz="1100" spc="-40" dirty="0">
                <a:latin typeface="Calibri"/>
                <a:cs typeface="Calibri"/>
              </a:rPr>
              <a:t> </a:t>
            </a:r>
            <a:r>
              <a:rPr sz="1100" dirty="0">
                <a:latin typeface="Calibri"/>
                <a:cs typeface="Calibri"/>
              </a:rPr>
              <a:t>to</a:t>
            </a:r>
            <a:r>
              <a:rPr sz="1100" spc="-20" dirty="0">
                <a:latin typeface="Calibri"/>
                <a:cs typeface="Calibri"/>
              </a:rPr>
              <a:t> </a:t>
            </a:r>
            <a:r>
              <a:rPr sz="1100" dirty="0">
                <a:latin typeface="Calibri"/>
                <a:cs typeface="Calibri"/>
              </a:rPr>
              <a:t>the</a:t>
            </a:r>
            <a:r>
              <a:rPr sz="1100" spc="-15" dirty="0">
                <a:latin typeface="Calibri"/>
                <a:cs typeface="Calibri"/>
              </a:rPr>
              <a:t> </a:t>
            </a:r>
            <a:r>
              <a:rPr sz="1100" dirty="0">
                <a:latin typeface="Calibri"/>
                <a:cs typeface="Calibri"/>
              </a:rPr>
              <a:t>motor</a:t>
            </a:r>
            <a:r>
              <a:rPr sz="1100" spc="-35" dirty="0">
                <a:latin typeface="Calibri"/>
                <a:cs typeface="Calibri"/>
              </a:rPr>
              <a:t> </a:t>
            </a:r>
            <a:r>
              <a:rPr sz="1100" dirty="0">
                <a:latin typeface="Calibri"/>
                <a:cs typeface="Calibri"/>
              </a:rPr>
              <a:t>via</a:t>
            </a:r>
            <a:r>
              <a:rPr sz="1100" spc="-20" dirty="0">
                <a:latin typeface="Calibri"/>
                <a:cs typeface="Calibri"/>
              </a:rPr>
              <a:t> </a:t>
            </a:r>
            <a:r>
              <a:rPr sz="1100" spc="-5" dirty="0">
                <a:latin typeface="Calibri"/>
                <a:cs typeface="Calibri"/>
              </a:rPr>
              <a:t>Arduino</a:t>
            </a:r>
            <a:endParaRPr sz="1100">
              <a:latin typeface="Calibri"/>
              <a:cs typeface="Calibri"/>
            </a:endParaRPr>
          </a:p>
          <a:p>
            <a:pPr marL="12700">
              <a:lnSpc>
                <a:spcPct val="100000"/>
              </a:lnSpc>
              <a:spcBef>
                <a:spcPts val="335"/>
              </a:spcBef>
            </a:pPr>
            <a:r>
              <a:rPr sz="1100" dirty="0">
                <a:latin typeface="Calibri"/>
                <a:cs typeface="Calibri"/>
              </a:rPr>
              <a:t>These</a:t>
            </a:r>
            <a:r>
              <a:rPr sz="1100" spc="-15" dirty="0">
                <a:latin typeface="Calibri"/>
                <a:cs typeface="Calibri"/>
              </a:rPr>
              <a:t> </a:t>
            </a:r>
            <a:r>
              <a:rPr sz="1100" spc="-5" dirty="0">
                <a:latin typeface="Calibri"/>
                <a:cs typeface="Calibri"/>
              </a:rPr>
              <a:t>structure</a:t>
            </a:r>
            <a:r>
              <a:rPr sz="1100" spc="-35" dirty="0">
                <a:latin typeface="Calibri"/>
                <a:cs typeface="Calibri"/>
              </a:rPr>
              <a:t> </a:t>
            </a:r>
            <a:r>
              <a:rPr sz="1100" spc="-5" dirty="0">
                <a:latin typeface="Calibri"/>
                <a:cs typeface="Calibri"/>
              </a:rPr>
              <a:t>are</a:t>
            </a:r>
            <a:r>
              <a:rPr sz="1100" spc="5" dirty="0">
                <a:latin typeface="Calibri"/>
                <a:cs typeface="Calibri"/>
              </a:rPr>
              <a:t> </a:t>
            </a:r>
            <a:r>
              <a:rPr sz="1100" dirty="0">
                <a:latin typeface="Calibri"/>
                <a:cs typeface="Calibri"/>
              </a:rPr>
              <a:t>deployed</a:t>
            </a:r>
            <a:r>
              <a:rPr sz="1100" spc="-40" dirty="0">
                <a:latin typeface="Calibri"/>
                <a:cs typeface="Calibri"/>
              </a:rPr>
              <a:t> </a:t>
            </a:r>
            <a:r>
              <a:rPr sz="1100" dirty="0">
                <a:latin typeface="Calibri"/>
                <a:cs typeface="Calibri"/>
              </a:rPr>
              <a:t>on</a:t>
            </a:r>
            <a:r>
              <a:rPr sz="1100" spc="-15" dirty="0">
                <a:latin typeface="Calibri"/>
                <a:cs typeface="Calibri"/>
              </a:rPr>
              <a:t> </a:t>
            </a:r>
            <a:r>
              <a:rPr sz="1100" dirty="0">
                <a:latin typeface="Calibri"/>
                <a:cs typeface="Calibri"/>
              </a:rPr>
              <a:t>ROS</a:t>
            </a:r>
            <a:r>
              <a:rPr sz="1100" spc="-15" dirty="0">
                <a:latin typeface="Calibri"/>
                <a:cs typeface="Calibri"/>
              </a:rPr>
              <a:t> </a:t>
            </a:r>
            <a:r>
              <a:rPr sz="1100" dirty="0">
                <a:latin typeface="Calibri"/>
                <a:cs typeface="Calibri"/>
              </a:rPr>
              <a:t>environment</a:t>
            </a:r>
            <a:endParaRPr sz="1100">
              <a:latin typeface="Calibri"/>
              <a:cs typeface="Calibri"/>
            </a:endParaRPr>
          </a:p>
        </p:txBody>
      </p:sp>
      <p:sp>
        <p:nvSpPr>
          <p:cNvPr id="22" name="object 22"/>
          <p:cNvSpPr txBox="1"/>
          <p:nvPr/>
        </p:nvSpPr>
        <p:spPr>
          <a:xfrm>
            <a:off x="660603" y="4219803"/>
            <a:ext cx="3596004" cy="1685289"/>
          </a:xfrm>
          <a:prstGeom prst="rect">
            <a:avLst/>
          </a:prstGeom>
        </p:spPr>
        <p:txBody>
          <a:bodyPr vert="horz" wrap="square" lIns="0" tIns="12700" rIns="0" bIns="0" rtlCol="0">
            <a:spAutoFit/>
          </a:bodyPr>
          <a:lstStyle/>
          <a:p>
            <a:pPr marL="12700" marR="5080" algn="just">
              <a:lnSpc>
                <a:spcPct val="110000"/>
              </a:lnSpc>
              <a:spcBef>
                <a:spcPts val="100"/>
              </a:spcBef>
            </a:pPr>
            <a:r>
              <a:rPr sz="1100" spc="-5" dirty="0">
                <a:latin typeface="Calibri"/>
                <a:cs typeface="Calibri"/>
              </a:rPr>
              <a:t>In this UGV system, python </a:t>
            </a:r>
            <a:r>
              <a:rPr sz="1100" dirty="0">
                <a:latin typeface="Calibri"/>
                <a:cs typeface="Calibri"/>
              </a:rPr>
              <a:t>and </a:t>
            </a:r>
            <a:r>
              <a:rPr sz="1100" spc="-5" dirty="0">
                <a:latin typeface="Calibri"/>
                <a:cs typeface="Calibri"/>
              </a:rPr>
              <a:t>C++ programming architecture </a:t>
            </a:r>
            <a:r>
              <a:rPr sz="1100" dirty="0">
                <a:latin typeface="Calibri"/>
                <a:cs typeface="Calibri"/>
              </a:rPr>
              <a:t> </a:t>
            </a:r>
            <a:r>
              <a:rPr sz="1100" spc="-5" dirty="0">
                <a:latin typeface="Calibri"/>
                <a:cs typeface="Calibri"/>
              </a:rPr>
              <a:t>are used in </a:t>
            </a:r>
            <a:r>
              <a:rPr sz="1100" dirty="0">
                <a:latin typeface="Calibri"/>
                <a:cs typeface="Calibri"/>
              </a:rPr>
              <a:t>ROS </a:t>
            </a:r>
            <a:r>
              <a:rPr sz="1100" spc="-5" dirty="0">
                <a:latin typeface="Calibri"/>
                <a:cs typeface="Calibri"/>
              </a:rPr>
              <a:t>environment. There are </a:t>
            </a:r>
            <a:r>
              <a:rPr sz="1100" dirty="0">
                <a:latin typeface="Calibri"/>
                <a:cs typeface="Calibri"/>
              </a:rPr>
              <a:t>4 ROS </a:t>
            </a:r>
            <a:r>
              <a:rPr sz="1100" spc="-5" dirty="0">
                <a:latin typeface="Calibri"/>
                <a:cs typeface="Calibri"/>
              </a:rPr>
              <a:t>nodes structure </a:t>
            </a:r>
            <a:r>
              <a:rPr sz="1100" spc="-235" dirty="0">
                <a:latin typeface="Calibri"/>
                <a:cs typeface="Calibri"/>
              </a:rPr>
              <a:t> </a:t>
            </a:r>
            <a:r>
              <a:rPr sz="1100" dirty="0">
                <a:latin typeface="Calibri"/>
                <a:cs typeface="Calibri"/>
              </a:rPr>
              <a:t>with </a:t>
            </a:r>
            <a:r>
              <a:rPr sz="1100" spc="-5" dirty="0">
                <a:latin typeface="Calibri"/>
                <a:cs typeface="Calibri"/>
              </a:rPr>
              <a:t>different type </a:t>
            </a:r>
            <a:r>
              <a:rPr sz="1100" dirty="0">
                <a:latin typeface="Calibri"/>
                <a:cs typeface="Calibri"/>
              </a:rPr>
              <a:t>of </a:t>
            </a:r>
            <a:r>
              <a:rPr sz="1100" spc="-5" dirty="0">
                <a:latin typeface="Calibri"/>
                <a:cs typeface="Calibri"/>
              </a:rPr>
              <a:t>programming languages applied for each </a:t>
            </a:r>
            <a:r>
              <a:rPr sz="1100" spc="-235" dirty="0">
                <a:latin typeface="Calibri"/>
                <a:cs typeface="Calibri"/>
              </a:rPr>
              <a:t> </a:t>
            </a:r>
            <a:r>
              <a:rPr sz="1100" spc="-5" dirty="0">
                <a:latin typeface="Calibri"/>
                <a:cs typeface="Calibri"/>
              </a:rPr>
              <a:t>section.</a:t>
            </a:r>
            <a:r>
              <a:rPr sz="1100" dirty="0">
                <a:latin typeface="Calibri"/>
                <a:cs typeface="Calibri"/>
              </a:rPr>
              <a:t> </a:t>
            </a:r>
            <a:r>
              <a:rPr sz="1100" spc="-5" dirty="0">
                <a:latin typeface="Calibri"/>
                <a:cs typeface="Calibri"/>
              </a:rPr>
              <a:t>The</a:t>
            </a:r>
            <a:r>
              <a:rPr sz="1100" dirty="0">
                <a:latin typeface="Calibri"/>
                <a:cs typeface="Calibri"/>
              </a:rPr>
              <a:t> </a:t>
            </a:r>
            <a:r>
              <a:rPr sz="1100" spc="-5" dirty="0">
                <a:latin typeface="Calibri"/>
                <a:cs typeface="Calibri"/>
              </a:rPr>
              <a:t>LiDAR</a:t>
            </a:r>
            <a:r>
              <a:rPr sz="1100" dirty="0">
                <a:latin typeface="Calibri"/>
                <a:cs typeface="Calibri"/>
              </a:rPr>
              <a:t> </a:t>
            </a:r>
            <a:r>
              <a:rPr sz="1100" spc="-5" dirty="0">
                <a:latin typeface="Calibri"/>
                <a:cs typeface="Calibri"/>
              </a:rPr>
              <a:t>node</a:t>
            </a:r>
            <a:r>
              <a:rPr sz="1100" dirty="0">
                <a:latin typeface="Calibri"/>
                <a:cs typeface="Calibri"/>
              </a:rPr>
              <a:t> will</a:t>
            </a:r>
            <a:r>
              <a:rPr sz="1100" spc="5" dirty="0">
                <a:latin typeface="Calibri"/>
                <a:cs typeface="Calibri"/>
              </a:rPr>
              <a:t> </a:t>
            </a:r>
            <a:r>
              <a:rPr sz="1100" spc="-5" dirty="0">
                <a:latin typeface="Calibri"/>
                <a:cs typeface="Calibri"/>
              </a:rPr>
              <a:t>publish</a:t>
            </a:r>
            <a:r>
              <a:rPr sz="1100" dirty="0">
                <a:latin typeface="Calibri"/>
                <a:cs typeface="Calibri"/>
              </a:rPr>
              <a:t> </a:t>
            </a:r>
            <a:r>
              <a:rPr sz="1100" spc="-5" dirty="0">
                <a:latin typeface="Calibri"/>
                <a:cs typeface="Calibri"/>
              </a:rPr>
              <a:t>the</a:t>
            </a:r>
            <a:r>
              <a:rPr sz="1100" dirty="0">
                <a:latin typeface="Calibri"/>
                <a:cs typeface="Calibri"/>
              </a:rPr>
              <a:t> </a:t>
            </a:r>
            <a:r>
              <a:rPr sz="1100" spc="-5" dirty="0">
                <a:latin typeface="Calibri"/>
                <a:cs typeface="Calibri"/>
              </a:rPr>
              <a:t>data</a:t>
            </a:r>
            <a:r>
              <a:rPr sz="1100" dirty="0">
                <a:latin typeface="Calibri"/>
                <a:cs typeface="Calibri"/>
              </a:rPr>
              <a:t> </a:t>
            </a:r>
            <a:r>
              <a:rPr sz="1100" spc="-5" dirty="0">
                <a:latin typeface="Calibri"/>
                <a:cs typeface="Calibri"/>
              </a:rPr>
              <a:t>in</a:t>
            </a:r>
            <a:r>
              <a:rPr sz="1100" dirty="0">
                <a:latin typeface="Calibri"/>
                <a:cs typeface="Calibri"/>
              </a:rPr>
              <a:t> </a:t>
            </a:r>
            <a:r>
              <a:rPr sz="1100" spc="-5" dirty="0">
                <a:latin typeface="Calibri"/>
                <a:cs typeface="Calibri"/>
              </a:rPr>
              <a:t>form</a:t>
            </a:r>
            <a:r>
              <a:rPr sz="1100" dirty="0">
                <a:latin typeface="Calibri"/>
                <a:cs typeface="Calibri"/>
              </a:rPr>
              <a:t> </a:t>
            </a:r>
            <a:r>
              <a:rPr sz="1100" spc="5" dirty="0">
                <a:latin typeface="Calibri"/>
                <a:cs typeface="Calibri"/>
              </a:rPr>
              <a:t>of </a:t>
            </a:r>
            <a:r>
              <a:rPr sz="1100" spc="10" dirty="0">
                <a:latin typeface="Calibri"/>
                <a:cs typeface="Calibri"/>
              </a:rPr>
              <a:t> </a:t>
            </a:r>
            <a:r>
              <a:rPr sz="1100" spc="-5" dirty="0">
                <a:latin typeface="Calibri"/>
                <a:cs typeface="Calibri"/>
              </a:rPr>
              <a:t>distance</a:t>
            </a:r>
            <a:r>
              <a:rPr sz="1100" dirty="0">
                <a:latin typeface="Calibri"/>
                <a:cs typeface="Calibri"/>
              </a:rPr>
              <a:t> and</a:t>
            </a:r>
            <a:r>
              <a:rPr sz="1100" spc="5" dirty="0">
                <a:latin typeface="Calibri"/>
                <a:cs typeface="Calibri"/>
              </a:rPr>
              <a:t> </a:t>
            </a:r>
            <a:r>
              <a:rPr sz="1100" spc="-5" dirty="0">
                <a:latin typeface="Calibri"/>
                <a:cs typeface="Calibri"/>
              </a:rPr>
              <a:t>angle</a:t>
            </a:r>
            <a:r>
              <a:rPr sz="1100" dirty="0">
                <a:latin typeface="Calibri"/>
                <a:cs typeface="Calibri"/>
              </a:rPr>
              <a:t> </a:t>
            </a:r>
            <a:r>
              <a:rPr sz="1100" spc="-5" dirty="0">
                <a:latin typeface="Calibri"/>
                <a:cs typeface="Calibri"/>
              </a:rPr>
              <a:t>for</a:t>
            </a:r>
            <a:r>
              <a:rPr sz="1100" dirty="0">
                <a:latin typeface="Calibri"/>
                <a:cs typeface="Calibri"/>
              </a:rPr>
              <a:t> </a:t>
            </a:r>
            <a:r>
              <a:rPr sz="1100" spc="-5" dirty="0">
                <a:latin typeface="Calibri"/>
                <a:cs typeface="Calibri"/>
              </a:rPr>
              <a:t>every</a:t>
            </a:r>
            <a:r>
              <a:rPr sz="1100" dirty="0">
                <a:latin typeface="Calibri"/>
                <a:cs typeface="Calibri"/>
              </a:rPr>
              <a:t> 1</a:t>
            </a:r>
            <a:r>
              <a:rPr sz="1100" spc="5" dirty="0">
                <a:latin typeface="Calibri"/>
                <a:cs typeface="Calibri"/>
              </a:rPr>
              <a:t> </a:t>
            </a:r>
            <a:r>
              <a:rPr sz="1100" spc="-5" dirty="0">
                <a:latin typeface="Calibri"/>
                <a:cs typeface="Calibri"/>
              </a:rPr>
              <a:t>degree</a:t>
            </a:r>
            <a:r>
              <a:rPr sz="1100" dirty="0">
                <a:latin typeface="Calibri"/>
                <a:cs typeface="Calibri"/>
              </a:rPr>
              <a:t> of</a:t>
            </a:r>
            <a:r>
              <a:rPr sz="1100" spc="5" dirty="0">
                <a:latin typeface="Calibri"/>
                <a:cs typeface="Calibri"/>
              </a:rPr>
              <a:t> </a:t>
            </a:r>
            <a:r>
              <a:rPr sz="1100" spc="-10" dirty="0">
                <a:latin typeface="Calibri"/>
                <a:cs typeface="Calibri"/>
              </a:rPr>
              <a:t>rotation.</a:t>
            </a:r>
            <a:r>
              <a:rPr sz="1100" spc="-5" dirty="0">
                <a:latin typeface="Calibri"/>
                <a:cs typeface="Calibri"/>
              </a:rPr>
              <a:t> Then, </a:t>
            </a:r>
            <a:r>
              <a:rPr sz="1100" dirty="0">
                <a:latin typeface="Calibri"/>
                <a:cs typeface="Calibri"/>
              </a:rPr>
              <a:t> </a:t>
            </a:r>
            <a:r>
              <a:rPr sz="1100" spc="-5" dirty="0">
                <a:latin typeface="Calibri"/>
                <a:cs typeface="Calibri"/>
              </a:rPr>
              <a:t>decision</a:t>
            </a:r>
            <a:r>
              <a:rPr sz="1100" dirty="0">
                <a:latin typeface="Calibri"/>
                <a:cs typeface="Calibri"/>
              </a:rPr>
              <a:t> maker</a:t>
            </a:r>
            <a:r>
              <a:rPr sz="1100" spc="5" dirty="0">
                <a:latin typeface="Calibri"/>
                <a:cs typeface="Calibri"/>
              </a:rPr>
              <a:t> </a:t>
            </a:r>
            <a:r>
              <a:rPr sz="1100" spc="-5" dirty="0">
                <a:latin typeface="Calibri"/>
                <a:cs typeface="Calibri"/>
              </a:rPr>
              <a:t>node</a:t>
            </a:r>
            <a:r>
              <a:rPr sz="1100" dirty="0">
                <a:latin typeface="Calibri"/>
                <a:cs typeface="Calibri"/>
              </a:rPr>
              <a:t> </a:t>
            </a:r>
            <a:r>
              <a:rPr sz="1100" spc="-5" dirty="0">
                <a:latin typeface="Calibri"/>
                <a:cs typeface="Calibri"/>
              </a:rPr>
              <a:t>will</a:t>
            </a:r>
            <a:r>
              <a:rPr sz="1100" dirty="0">
                <a:latin typeface="Calibri"/>
                <a:cs typeface="Calibri"/>
              </a:rPr>
              <a:t> </a:t>
            </a:r>
            <a:r>
              <a:rPr sz="1100" spc="-5" dirty="0">
                <a:latin typeface="Calibri"/>
                <a:cs typeface="Calibri"/>
              </a:rPr>
              <a:t>subscribe</a:t>
            </a:r>
            <a:r>
              <a:rPr sz="1100" dirty="0">
                <a:latin typeface="Calibri"/>
                <a:cs typeface="Calibri"/>
              </a:rPr>
              <a:t> the</a:t>
            </a:r>
            <a:r>
              <a:rPr sz="1100" spc="5" dirty="0">
                <a:latin typeface="Calibri"/>
                <a:cs typeface="Calibri"/>
              </a:rPr>
              <a:t> </a:t>
            </a:r>
            <a:r>
              <a:rPr sz="1100" spc="-5" dirty="0">
                <a:latin typeface="Calibri"/>
                <a:cs typeface="Calibri"/>
              </a:rPr>
              <a:t>LiDAR</a:t>
            </a:r>
            <a:r>
              <a:rPr sz="1100" dirty="0">
                <a:latin typeface="Calibri"/>
                <a:cs typeface="Calibri"/>
              </a:rPr>
              <a:t> </a:t>
            </a:r>
            <a:r>
              <a:rPr sz="1100" spc="-5" dirty="0">
                <a:latin typeface="Calibri"/>
                <a:cs typeface="Calibri"/>
              </a:rPr>
              <a:t>node</a:t>
            </a:r>
            <a:r>
              <a:rPr sz="1100" dirty="0">
                <a:latin typeface="Calibri"/>
                <a:cs typeface="Calibri"/>
              </a:rPr>
              <a:t> </a:t>
            </a:r>
            <a:r>
              <a:rPr sz="1100" spc="-5" dirty="0">
                <a:latin typeface="Calibri"/>
                <a:cs typeface="Calibri"/>
              </a:rPr>
              <a:t>and </a:t>
            </a:r>
            <a:r>
              <a:rPr sz="1100" dirty="0">
                <a:latin typeface="Calibri"/>
                <a:cs typeface="Calibri"/>
              </a:rPr>
              <a:t> </a:t>
            </a:r>
            <a:r>
              <a:rPr sz="1100" spc="-5" dirty="0">
                <a:latin typeface="Calibri"/>
                <a:cs typeface="Calibri"/>
              </a:rPr>
              <a:t>estimate</a:t>
            </a:r>
            <a:r>
              <a:rPr sz="1100" dirty="0">
                <a:latin typeface="Calibri"/>
                <a:cs typeface="Calibri"/>
              </a:rPr>
              <a:t> the</a:t>
            </a:r>
            <a:r>
              <a:rPr sz="1100" spc="5" dirty="0">
                <a:latin typeface="Calibri"/>
                <a:cs typeface="Calibri"/>
              </a:rPr>
              <a:t> </a:t>
            </a:r>
            <a:r>
              <a:rPr sz="1100" spc="-5" dirty="0">
                <a:latin typeface="Calibri"/>
                <a:cs typeface="Calibri"/>
              </a:rPr>
              <a:t>movement</a:t>
            </a:r>
            <a:r>
              <a:rPr sz="1100" dirty="0">
                <a:latin typeface="Calibri"/>
                <a:cs typeface="Calibri"/>
              </a:rPr>
              <a:t> </a:t>
            </a:r>
            <a:r>
              <a:rPr sz="1100" spc="-5" dirty="0">
                <a:latin typeface="Calibri"/>
                <a:cs typeface="Calibri"/>
              </a:rPr>
              <a:t>speed</a:t>
            </a:r>
            <a:r>
              <a:rPr sz="1100" dirty="0">
                <a:latin typeface="Calibri"/>
                <a:cs typeface="Calibri"/>
              </a:rPr>
              <a:t> </a:t>
            </a:r>
            <a:r>
              <a:rPr sz="1100" spc="-5" dirty="0">
                <a:latin typeface="Calibri"/>
                <a:cs typeface="Calibri"/>
              </a:rPr>
              <a:t>and</a:t>
            </a:r>
            <a:r>
              <a:rPr sz="1100" dirty="0">
                <a:latin typeface="Calibri"/>
                <a:cs typeface="Calibri"/>
              </a:rPr>
              <a:t> </a:t>
            </a:r>
            <a:r>
              <a:rPr sz="1100" spc="-5" dirty="0">
                <a:latin typeface="Calibri"/>
                <a:cs typeface="Calibri"/>
              </a:rPr>
              <a:t>direction</a:t>
            </a:r>
            <a:r>
              <a:rPr sz="1100" dirty="0">
                <a:latin typeface="Calibri"/>
                <a:cs typeface="Calibri"/>
              </a:rPr>
              <a:t> </a:t>
            </a:r>
            <a:r>
              <a:rPr sz="1100" spc="-5" dirty="0">
                <a:latin typeface="Calibri"/>
                <a:cs typeface="Calibri"/>
              </a:rPr>
              <a:t>for</a:t>
            </a:r>
            <a:r>
              <a:rPr sz="1100" dirty="0">
                <a:latin typeface="Calibri"/>
                <a:cs typeface="Calibri"/>
              </a:rPr>
              <a:t> </a:t>
            </a:r>
            <a:r>
              <a:rPr sz="1100" spc="-5" dirty="0">
                <a:latin typeface="Calibri"/>
                <a:cs typeface="Calibri"/>
              </a:rPr>
              <a:t>the</a:t>
            </a:r>
            <a:r>
              <a:rPr sz="1100" dirty="0">
                <a:latin typeface="Calibri"/>
                <a:cs typeface="Calibri"/>
              </a:rPr>
              <a:t> </a:t>
            </a:r>
            <a:r>
              <a:rPr sz="1100" spc="-5" dirty="0">
                <a:latin typeface="Calibri"/>
                <a:cs typeface="Calibri"/>
              </a:rPr>
              <a:t>UGV. </a:t>
            </a:r>
            <a:r>
              <a:rPr sz="1100" dirty="0">
                <a:latin typeface="Calibri"/>
                <a:cs typeface="Calibri"/>
              </a:rPr>
              <a:t> </a:t>
            </a:r>
            <a:r>
              <a:rPr sz="1100" spc="-5" dirty="0">
                <a:latin typeface="Calibri"/>
                <a:cs typeface="Calibri"/>
              </a:rPr>
              <a:t>Lastly, the speed </a:t>
            </a:r>
            <a:r>
              <a:rPr sz="1100" spc="-10" dirty="0">
                <a:latin typeface="Calibri"/>
                <a:cs typeface="Calibri"/>
              </a:rPr>
              <a:t>data </a:t>
            </a:r>
            <a:r>
              <a:rPr sz="1100" dirty="0">
                <a:latin typeface="Calibri"/>
                <a:cs typeface="Calibri"/>
              </a:rPr>
              <a:t>will </a:t>
            </a:r>
            <a:r>
              <a:rPr sz="1100" spc="-5" dirty="0">
                <a:latin typeface="Calibri"/>
                <a:cs typeface="Calibri"/>
              </a:rPr>
              <a:t>be sent to </a:t>
            </a:r>
            <a:r>
              <a:rPr sz="1100" dirty="0">
                <a:latin typeface="Calibri"/>
                <a:cs typeface="Calibri"/>
              </a:rPr>
              <a:t>the </a:t>
            </a:r>
            <a:r>
              <a:rPr sz="1100" spc="-5" dirty="0">
                <a:latin typeface="Calibri"/>
                <a:cs typeface="Calibri"/>
              </a:rPr>
              <a:t>Arduino to move </a:t>
            </a:r>
            <a:r>
              <a:rPr sz="1100" dirty="0">
                <a:latin typeface="Calibri"/>
                <a:cs typeface="Calibri"/>
              </a:rPr>
              <a:t>the </a:t>
            </a:r>
            <a:r>
              <a:rPr sz="1100" spc="5" dirty="0">
                <a:latin typeface="Calibri"/>
                <a:cs typeface="Calibri"/>
              </a:rPr>
              <a:t> </a:t>
            </a:r>
            <a:r>
              <a:rPr sz="1100" dirty="0">
                <a:latin typeface="Calibri"/>
                <a:cs typeface="Calibri"/>
              </a:rPr>
              <a:t>motor.</a:t>
            </a:r>
            <a:endParaRPr sz="1100">
              <a:latin typeface="Calibri"/>
              <a:cs typeface="Calibri"/>
            </a:endParaRPr>
          </a:p>
        </p:txBody>
      </p:sp>
      <p:sp>
        <p:nvSpPr>
          <p:cNvPr id="23" name="object 23"/>
          <p:cNvSpPr txBox="1"/>
          <p:nvPr/>
        </p:nvSpPr>
        <p:spPr>
          <a:xfrm>
            <a:off x="3693414" y="6762089"/>
            <a:ext cx="3350260" cy="1132205"/>
          </a:xfrm>
          <a:prstGeom prst="rect">
            <a:avLst/>
          </a:prstGeom>
        </p:spPr>
        <p:txBody>
          <a:bodyPr vert="horz" wrap="square" lIns="0" tIns="12700" rIns="0" bIns="0" rtlCol="0">
            <a:spAutoFit/>
          </a:bodyPr>
          <a:lstStyle/>
          <a:p>
            <a:pPr marL="12700" marR="5080" algn="just">
              <a:lnSpc>
                <a:spcPct val="110000"/>
              </a:lnSpc>
              <a:spcBef>
                <a:spcPts val="100"/>
              </a:spcBef>
            </a:pPr>
            <a:r>
              <a:rPr sz="1100" dirty="0">
                <a:latin typeface="Calibri"/>
                <a:cs typeface="Calibri"/>
              </a:rPr>
              <a:t>Rviz </a:t>
            </a:r>
            <a:r>
              <a:rPr sz="1100" spc="-5" dirty="0">
                <a:latin typeface="Calibri"/>
                <a:cs typeface="Calibri"/>
              </a:rPr>
              <a:t>framework displayed </a:t>
            </a:r>
            <a:r>
              <a:rPr sz="1100" dirty="0">
                <a:latin typeface="Calibri"/>
                <a:cs typeface="Calibri"/>
              </a:rPr>
              <a:t>the </a:t>
            </a:r>
            <a:r>
              <a:rPr sz="1100" spc="-5" dirty="0">
                <a:latin typeface="Calibri"/>
                <a:cs typeface="Calibri"/>
              </a:rPr>
              <a:t>data </a:t>
            </a:r>
            <a:r>
              <a:rPr sz="1100" spc="-10" dirty="0">
                <a:latin typeface="Calibri"/>
                <a:cs typeface="Calibri"/>
              </a:rPr>
              <a:t>points </a:t>
            </a:r>
            <a:r>
              <a:rPr sz="1100" spc="-5" dirty="0">
                <a:latin typeface="Calibri"/>
                <a:cs typeface="Calibri"/>
              </a:rPr>
              <a:t>obtained from </a:t>
            </a:r>
            <a:r>
              <a:rPr sz="1100" dirty="0">
                <a:latin typeface="Calibri"/>
                <a:cs typeface="Calibri"/>
              </a:rPr>
              <a:t> the </a:t>
            </a:r>
            <a:r>
              <a:rPr sz="1100" spc="-5" dirty="0">
                <a:latin typeface="Calibri"/>
                <a:cs typeface="Calibri"/>
              </a:rPr>
              <a:t>LiDAR sensor. The points are plotted in 2D cartesian </a:t>
            </a:r>
            <a:r>
              <a:rPr sz="1100" dirty="0">
                <a:latin typeface="Calibri"/>
                <a:cs typeface="Calibri"/>
              </a:rPr>
              <a:t> </a:t>
            </a:r>
            <a:r>
              <a:rPr sz="1100" spc="-5" dirty="0">
                <a:latin typeface="Calibri"/>
                <a:cs typeface="Calibri"/>
              </a:rPr>
              <a:t>plane </a:t>
            </a:r>
            <a:r>
              <a:rPr sz="1100" dirty="0">
                <a:latin typeface="Calibri"/>
                <a:cs typeface="Calibri"/>
              </a:rPr>
              <a:t>and </a:t>
            </a:r>
            <a:r>
              <a:rPr sz="1100" spc="-5" dirty="0">
                <a:latin typeface="Calibri"/>
                <a:cs typeface="Calibri"/>
              </a:rPr>
              <a:t>form </a:t>
            </a:r>
            <a:r>
              <a:rPr sz="1100" spc="-10" dirty="0">
                <a:latin typeface="Calibri"/>
                <a:cs typeface="Calibri"/>
              </a:rPr>
              <a:t>point </a:t>
            </a:r>
            <a:r>
              <a:rPr sz="1100" spc="-5" dirty="0">
                <a:latin typeface="Calibri"/>
                <a:cs typeface="Calibri"/>
              </a:rPr>
              <a:t>clouds mapping. These points show </a:t>
            </a:r>
            <a:r>
              <a:rPr sz="1100" dirty="0">
                <a:latin typeface="Calibri"/>
                <a:cs typeface="Calibri"/>
              </a:rPr>
              <a:t> the </a:t>
            </a:r>
            <a:r>
              <a:rPr sz="1100" spc="-5" dirty="0">
                <a:latin typeface="Calibri"/>
                <a:cs typeface="Calibri"/>
              </a:rPr>
              <a:t>obstacles surround </a:t>
            </a:r>
            <a:r>
              <a:rPr sz="1100" dirty="0">
                <a:latin typeface="Calibri"/>
                <a:cs typeface="Calibri"/>
              </a:rPr>
              <a:t>the </a:t>
            </a:r>
            <a:r>
              <a:rPr sz="1100" spc="-5" dirty="0">
                <a:latin typeface="Calibri"/>
                <a:cs typeface="Calibri"/>
              </a:rPr>
              <a:t>UGV </a:t>
            </a:r>
            <a:r>
              <a:rPr sz="1100" dirty="0">
                <a:latin typeface="Calibri"/>
                <a:cs typeface="Calibri"/>
              </a:rPr>
              <a:t>and the </a:t>
            </a:r>
            <a:r>
              <a:rPr sz="1100" spc="-5" dirty="0">
                <a:latin typeface="Calibri"/>
                <a:cs typeface="Calibri"/>
              </a:rPr>
              <a:t>distance between </a:t>
            </a:r>
            <a:r>
              <a:rPr sz="1100" spc="-235" dirty="0">
                <a:latin typeface="Calibri"/>
                <a:cs typeface="Calibri"/>
              </a:rPr>
              <a:t> </a:t>
            </a:r>
            <a:r>
              <a:rPr sz="1100" spc="-5" dirty="0">
                <a:latin typeface="Calibri"/>
                <a:cs typeface="Calibri"/>
              </a:rPr>
              <a:t>them. Therefore, with these data, </a:t>
            </a:r>
            <a:r>
              <a:rPr sz="1100" dirty="0">
                <a:latin typeface="Calibri"/>
                <a:cs typeface="Calibri"/>
              </a:rPr>
              <a:t>the </a:t>
            </a:r>
            <a:r>
              <a:rPr sz="1100" spc="-5" dirty="0">
                <a:latin typeface="Calibri"/>
                <a:cs typeface="Calibri"/>
              </a:rPr>
              <a:t>system </a:t>
            </a:r>
            <a:r>
              <a:rPr sz="1100" dirty="0">
                <a:latin typeface="Calibri"/>
                <a:cs typeface="Calibri"/>
              </a:rPr>
              <a:t>can </a:t>
            </a:r>
            <a:r>
              <a:rPr sz="1100" spc="-5" dirty="0">
                <a:latin typeface="Calibri"/>
                <a:cs typeface="Calibri"/>
              </a:rPr>
              <a:t>decide </a:t>
            </a:r>
            <a:r>
              <a:rPr sz="1100" dirty="0">
                <a:latin typeface="Calibri"/>
                <a:cs typeface="Calibri"/>
              </a:rPr>
              <a:t>a </a:t>
            </a:r>
            <a:r>
              <a:rPr sz="1100" spc="5" dirty="0">
                <a:latin typeface="Calibri"/>
                <a:cs typeface="Calibri"/>
              </a:rPr>
              <a:t> </a:t>
            </a:r>
            <a:r>
              <a:rPr sz="1100" spc="-5" dirty="0">
                <a:latin typeface="Calibri"/>
                <a:cs typeface="Calibri"/>
              </a:rPr>
              <a:t>safe</a:t>
            </a:r>
            <a:r>
              <a:rPr sz="1100" spc="-10" dirty="0">
                <a:latin typeface="Calibri"/>
                <a:cs typeface="Calibri"/>
              </a:rPr>
              <a:t> </a:t>
            </a:r>
            <a:r>
              <a:rPr sz="1100" dirty="0">
                <a:latin typeface="Calibri"/>
                <a:cs typeface="Calibri"/>
              </a:rPr>
              <a:t>path</a:t>
            </a:r>
            <a:r>
              <a:rPr sz="1100" spc="-10" dirty="0">
                <a:latin typeface="Calibri"/>
                <a:cs typeface="Calibri"/>
              </a:rPr>
              <a:t> </a:t>
            </a:r>
            <a:r>
              <a:rPr sz="1100" dirty="0">
                <a:latin typeface="Calibri"/>
                <a:cs typeface="Calibri"/>
              </a:rPr>
              <a:t>to</a:t>
            </a:r>
            <a:r>
              <a:rPr sz="1100" spc="-10" dirty="0">
                <a:latin typeface="Calibri"/>
                <a:cs typeface="Calibri"/>
              </a:rPr>
              <a:t> </a:t>
            </a:r>
            <a:r>
              <a:rPr sz="1100" dirty="0">
                <a:latin typeface="Calibri"/>
                <a:cs typeface="Calibri"/>
              </a:rPr>
              <a:t>manoeuvre</a:t>
            </a:r>
            <a:r>
              <a:rPr sz="1100" spc="-30" dirty="0">
                <a:latin typeface="Calibri"/>
                <a:cs typeface="Calibri"/>
              </a:rPr>
              <a:t> </a:t>
            </a:r>
            <a:r>
              <a:rPr sz="1100" spc="-5" dirty="0">
                <a:latin typeface="Calibri"/>
                <a:cs typeface="Calibri"/>
              </a:rPr>
              <a:t>until </a:t>
            </a:r>
            <a:r>
              <a:rPr sz="1100" dirty="0">
                <a:latin typeface="Calibri"/>
                <a:cs typeface="Calibri"/>
              </a:rPr>
              <a:t>reach</a:t>
            </a:r>
            <a:r>
              <a:rPr sz="1100" spc="-10" dirty="0">
                <a:latin typeface="Calibri"/>
                <a:cs typeface="Calibri"/>
              </a:rPr>
              <a:t> </a:t>
            </a:r>
            <a:r>
              <a:rPr sz="1100" dirty="0">
                <a:latin typeface="Calibri"/>
                <a:cs typeface="Calibri"/>
              </a:rPr>
              <a:t>the</a:t>
            </a:r>
            <a:r>
              <a:rPr sz="1100" spc="-5" dirty="0">
                <a:latin typeface="Calibri"/>
                <a:cs typeface="Calibri"/>
              </a:rPr>
              <a:t> destination</a:t>
            </a:r>
            <a:r>
              <a:rPr sz="1100" spc="-40" dirty="0">
                <a:latin typeface="Calibri"/>
                <a:cs typeface="Calibri"/>
              </a:rPr>
              <a:t> </a:t>
            </a:r>
            <a:r>
              <a:rPr sz="1100" spc="-5" dirty="0">
                <a:latin typeface="Calibri"/>
                <a:cs typeface="Calibri"/>
              </a:rPr>
              <a:t>point.</a:t>
            </a:r>
            <a:endParaRPr sz="1100">
              <a:latin typeface="Calibri"/>
              <a:cs typeface="Calibri"/>
            </a:endParaRPr>
          </a:p>
        </p:txBody>
      </p:sp>
      <p:sp>
        <p:nvSpPr>
          <p:cNvPr id="24" name="object 24"/>
          <p:cNvSpPr txBox="1"/>
          <p:nvPr/>
        </p:nvSpPr>
        <p:spPr>
          <a:xfrm>
            <a:off x="645668" y="8799931"/>
            <a:ext cx="2685415" cy="1551305"/>
          </a:xfrm>
          <a:prstGeom prst="rect">
            <a:avLst/>
          </a:prstGeom>
        </p:spPr>
        <p:txBody>
          <a:bodyPr vert="horz" wrap="square" lIns="0" tIns="12700" rIns="0" bIns="0" rtlCol="0">
            <a:spAutoFit/>
          </a:bodyPr>
          <a:lstStyle/>
          <a:p>
            <a:pPr marL="12700" marR="5080" algn="just">
              <a:lnSpc>
                <a:spcPct val="110000"/>
              </a:lnSpc>
              <a:spcBef>
                <a:spcPts val="100"/>
              </a:spcBef>
            </a:pPr>
            <a:r>
              <a:rPr sz="1100" spc="-5" dirty="0">
                <a:latin typeface="Calibri"/>
                <a:cs typeface="Calibri"/>
              </a:rPr>
              <a:t>The UGV is successfully tested running </a:t>
            </a:r>
            <a:r>
              <a:rPr sz="1100" dirty="0">
                <a:latin typeface="Calibri"/>
                <a:cs typeface="Calibri"/>
              </a:rPr>
              <a:t>on the </a:t>
            </a:r>
            <a:r>
              <a:rPr sz="1100" spc="5" dirty="0">
                <a:latin typeface="Calibri"/>
                <a:cs typeface="Calibri"/>
              </a:rPr>
              <a:t> </a:t>
            </a:r>
            <a:r>
              <a:rPr sz="1100" spc="-5" dirty="0">
                <a:latin typeface="Calibri"/>
                <a:cs typeface="Calibri"/>
              </a:rPr>
              <a:t>hallway</a:t>
            </a:r>
            <a:r>
              <a:rPr sz="1100" dirty="0">
                <a:latin typeface="Calibri"/>
                <a:cs typeface="Calibri"/>
              </a:rPr>
              <a:t> </a:t>
            </a:r>
            <a:r>
              <a:rPr sz="1100" spc="-5" dirty="0">
                <a:latin typeface="Calibri"/>
                <a:cs typeface="Calibri"/>
              </a:rPr>
              <a:t>with</a:t>
            </a:r>
            <a:r>
              <a:rPr sz="1100" dirty="0">
                <a:latin typeface="Calibri"/>
                <a:cs typeface="Calibri"/>
              </a:rPr>
              <a:t> 2 </a:t>
            </a:r>
            <a:r>
              <a:rPr sz="1100" spc="-10" dirty="0">
                <a:latin typeface="Calibri"/>
                <a:cs typeface="Calibri"/>
              </a:rPr>
              <a:t>boxes</a:t>
            </a:r>
            <a:r>
              <a:rPr sz="1100" spc="-5" dirty="0">
                <a:latin typeface="Calibri"/>
                <a:cs typeface="Calibri"/>
              </a:rPr>
              <a:t> </a:t>
            </a:r>
            <a:r>
              <a:rPr sz="1100" spc="-10" dirty="0">
                <a:latin typeface="Calibri"/>
                <a:cs typeface="Calibri"/>
              </a:rPr>
              <a:t>as</a:t>
            </a:r>
            <a:r>
              <a:rPr sz="1100" spc="-5" dirty="0">
                <a:latin typeface="Calibri"/>
                <a:cs typeface="Calibri"/>
              </a:rPr>
              <a:t> obstacles. The UGV </a:t>
            </a:r>
            <a:r>
              <a:rPr sz="1100" dirty="0">
                <a:latin typeface="Calibri"/>
                <a:cs typeface="Calibri"/>
              </a:rPr>
              <a:t> </a:t>
            </a:r>
            <a:r>
              <a:rPr sz="1100" spc="-5" dirty="0">
                <a:latin typeface="Calibri"/>
                <a:cs typeface="Calibri"/>
              </a:rPr>
              <a:t>stop moving when </a:t>
            </a:r>
            <a:r>
              <a:rPr sz="1100" dirty="0">
                <a:latin typeface="Calibri"/>
                <a:cs typeface="Calibri"/>
              </a:rPr>
              <a:t>there </a:t>
            </a:r>
            <a:r>
              <a:rPr sz="1100" spc="-5" dirty="0">
                <a:latin typeface="Calibri"/>
                <a:cs typeface="Calibri"/>
              </a:rPr>
              <a:t>are suddenly object </a:t>
            </a:r>
            <a:r>
              <a:rPr sz="1100" dirty="0">
                <a:latin typeface="Calibri"/>
                <a:cs typeface="Calibri"/>
              </a:rPr>
              <a:t> appeared </a:t>
            </a:r>
            <a:r>
              <a:rPr sz="1100" spc="-5" dirty="0">
                <a:latin typeface="Calibri"/>
                <a:cs typeface="Calibri"/>
              </a:rPr>
              <a:t>that block its </a:t>
            </a:r>
            <a:r>
              <a:rPr sz="1100" spc="-10" dirty="0">
                <a:latin typeface="Calibri"/>
                <a:cs typeface="Calibri"/>
              </a:rPr>
              <a:t>path. </a:t>
            </a:r>
            <a:r>
              <a:rPr sz="1100" spc="-5" dirty="0">
                <a:latin typeface="Calibri"/>
                <a:cs typeface="Calibri"/>
              </a:rPr>
              <a:t>But, if the object </a:t>
            </a:r>
            <a:r>
              <a:rPr sz="1100" dirty="0">
                <a:latin typeface="Calibri"/>
                <a:cs typeface="Calibri"/>
              </a:rPr>
              <a:t> </a:t>
            </a:r>
            <a:r>
              <a:rPr sz="1100" spc="-5" dirty="0">
                <a:latin typeface="Calibri"/>
                <a:cs typeface="Calibri"/>
              </a:rPr>
              <a:t>is</a:t>
            </a:r>
            <a:r>
              <a:rPr sz="1100" dirty="0">
                <a:latin typeface="Calibri"/>
                <a:cs typeface="Calibri"/>
              </a:rPr>
              <a:t> </a:t>
            </a:r>
            <a:r>
              <a:rPr sz="1100" spc="-5" dirty="0">
                <a:latin typeface="Calibri"/>
                <a:cs typeface="Calibri"/>
              </a:rPr>
              <a:t>static,</a:t>
            </a:r>
            <a:r>
              <a:rPr sz="1100" dirty="0">
                <a:latin typeface="Calibri"/>
                <a:cs typeface="Calibri"/>
              </a:rPr>
              <a:t> the</a:t>
            </a:r>
            <a:r>
              <a:rPr sz="1100" spc="5" dirty="0">
                <a:latin typeface="Calibri"/>
                <a:cs typeface="Calibri"/>
              </a:rPr>
              <a:t> </a:t>
            </a:r>
            <a:r>
              <a:rPr sz="1100" spc="-5" dirty="0">
                <a:latin typeface="Calibri"/>
                <a:cs typeface="Calibri"/>
              </a:rPr>
              <a:t>UGV</a:t>
            </a:r>
            <a:r>
              <a:rPr sz="1100" dirty="0">
                <a:latin typeface="Calibri"/>
                <a:cs typeface="Calibri"/>
              </a:rPr>
              <a:t> </a:t>
            </a:r>
            <a:r>
              <a:rPr sz="1100" spc="-5" dirty="0">
                <a:latin typeface="Calibri"/>
                <a:cs typeface="Calibri"/>
              </a:rPr>
              <a:t>will</a:t>
            </a:r>
            <a:r>
              <a:rPr sz="1100" dirty="0">
                <a:latin typeface="Calibri"/>
                <a:cs typeface="Calibri"/>
              </a:rPr>
              <a:t> </a:t>
            </a:r>
            <a:r>
              <a:rPr sz="1100" spc="-10" dirty="0">
                <a:latin typeface="Calibri"/>
                <a:cs typeface="Calibri"/>
              </a:rPr>
              <a:t>automatically</a:t>
            </a:r>
            <a:r>
              <a:rPr sz="1100" spc="-5" dirty="0">
                <a:latin typeface="Calibri"/>
                <a:cs typeface="Calibri"/>
              </a:rPr>
              <a:t> change </a:t>
            </a:r>
            <a:r>
              <a:rPr sz="1100" dirty="0">
                <a:latin typeface="Calibri"/>
                <a:cs typeface="Calibri"/>
              </a:rPr>
              <a:t> directions</a:t>
            </a:r>
            <a:r>
              <a:rPr sz="1100" spc="-40" dirty="0">
                <a:latin typeface="Calibri"/>
                <a:cs typeface="Calibri"/>
              </a:rPr>
              <a:t> </a:t>
            </a:r>
            <a:r>
              <a:rPr sz="1100" dirty="0">
                <a:latin typeface="Calibri"/>
                <a:cs typeface="Calibri"/>
              </a:rPr>
              <a:t>to</a:t>
            </a:r>
            <a:r>
              <a:rPr sz="1100" spc="-30" dirty="0">
                <a:latin typeface="Calibri"/>
                <a:cs typeface="Calibri"/>
              </a:rPr>
              <a:t> </a:t>
            </a:r>
            <a:r>
              <a:rPr sz="1100" dirty="0">
                <a:latin typeface="Calibri"/>
                <a:cs typeface="Calibri"/>
              </a:rPr>
              <a:t>avoid</a:t>
            </a:r>
            <a:r>
              <a:rPr sz="1100" spc="-25" dirty="0">
                <a:latin typeface="Calibri"/>
                <a:cs typeface="Calibri"/>
              </a:rPr>
              <a:t> </a:t>
            </a:r>
            <a:r>
              <a:rPr sz="1100" spc="-5" dirty="0">
                <a:latin typeface="Calibri"/>
                <a:cs typeface="Calibri"/>
              </a:rPr>
              <a:t>from</a:t>
            </a:r>
            <a:r>
              <a:rPr sz="1100" spc="-15" dirty="0">
                <a:latin typeface="Calibri"/>
                <a:cs typeface="Calibri"/>
              </a:rPr>
              <a:t> </a:t>
            </a:r>
            <a:r>
              <a:rPr sz="1100" spc="-5" dirty="0">
                <a:latin typeface="Calibri"/>
                <a:cs typeface="Calibri"/>
              </a:rPr>
              <a:t>colliding.</a:t>
            </a:r>
            <a:endParaRPr sz="1100">
              <a:latin typeface="Calibri"/>
              <a:cs typeface="Calibri"/>
            </a:endParaRPr>
          </a:p>
          <a:p>
            <a:pPr>
              <a:lnSpc>
                <a:spcPct val="100000"/>
              </a:lnSpc>
              <a:spcBef>
                <a:spcPts val="25"/>
              </a:spcBef>
            </a:pPr>
            <a:endParaRPr sz="1600">
              <a:latin typeface="Calibri"/>
              <a:cs typeface="Calibri"/>
            </a:endParaRPr>
          </a:p>
          <a:p>
            <a:pPr marL="12700" algn="just">
              <a:lnSpc>
                <a:spcPct val="100000"/>
              </a:lnSpc>
            </a:pPr>
            <a:r>
              <a:rPr sz="1100" dirty="0">
                <a:latin typeface="Calibri"/>
                <a:cs typeface="Calibri"/>
              </a:rPr>
              <a:t>Get</a:t>
            </a:r>
            <a:r>
              <a:rPr sz="1100" spc="-15" dirty="0">
                <a:latin typeface="Calibri"/>
                <a:cs typeface="Calibri"/>
              </a:rPr>
              <a:t> </a:t>
            </a:r>
            <a:r>
              <a:rPr sz="1100" dirty="0">
                <a:latin typeface="Calibri"/>
                <a:cs typeface="Calibri"/>
              </a:rPr>
              <a:t>more</a:t>
            </a:r>
            <a:r>
              <a:rPr sz="1100" spc="-25" dirty="0">
                <a:latin typeface="Calibri"/>
                <a:cs typeface="Calibri"/>
              </a:rPr>
              <a:t> </a:t>
            </a:r>
            <a:r>
              <a:rPr sz="1100" dirty="0">
                <a:latin typeface="Calibri"/>
                <a:cs typeface="Calibri"/>
              </a:rPr>
              <a:t>details</a:t>
            </a:r>
            <a:r>
              <a:rPr sz="1100" spc="-25" dirty="0">
                <a:latin typeface="Calibri"/>
                <a:cs typeface="Calibri"/>
              </a:rPr>
              <a:t> </a:t>
            </a:r>
            <a:r>
              <a:rPr sz="1100" dirty="0">
                <a:latin typeface="Calibri"/>
                <a:cs typeface="Calibri"/>
              </a:rPr>
              <a:t>about</a:t>
            </a:r>
            <a:r>
              <a:rPr sz="1100" spc="-35" dirty="0">
                <a:latin typeface="Calibri"/>
                <a:cs typeface="Calibri"/>
              </a:rPr>
              <a:t> </a:t>
            </a:r>
            <a:r>
              <a:rPr sz="1100" dirty="0">
                <a:latin typeface="Calibri"/>
                <a:cs typeface="Calibri"/>
              </a:rPr>
              <a:t>this</a:t>
            </a:r>
            <a:r>
              <a:rPr sz="1100" spc="-30" dirty="0">
                <a:latin typeface="Calibri"/>
                <a:cs typeface="Calibri"/>
              </a:rPr>
              <a:t> </a:t>
            </a:r>
            <a:r>
              <a:rPr sz="1100" spc="-5" dirty="0">
                <a:latin typeface="Calibri"/>
                <a:cs typeface="Calibri"/>
              </a:rPr>
              <a:t>project</a:t>
            </a:r>
            <a:r>
              <a:rPr sz="1100" spc="-25" dirty="0">
                <a:latin typeface="Calibri"/>
                <a:cs typeface="Calibri"/>
              </a:rPr>
              <a:t> </a:t>
            </a:r>
            <a:r>
              <a:rPr sz="1100" dirty="0">
                <a:latin typeface="Calibri"/>
                <a:cs typeface="Calibri"/>
              </a:rPr>
              <a:t>here</a:t>
            </a:r>
            <a:endParaRPr sz="1100">
              <a:latin typeface="Calibri"/>
              <a:cs typeface="Calibri"/>
            </a:endParaRPr>
          </a:p>
        </p:txBody>
      </p:sp>
      <p:pic>
        <p:nvPicPr>
          <p:cNvPr id="25" name="object 25"/>
          <p:cNvPicPr/>
          <p:nvPr/>
        </p:nvPicPr>
        <p:blipFill>
          <a:blip r:embed="rId7" cstate="print"/>
          <a:stretch>
            <a:fillRect/>
          </a:stretch>
        </p:blipFill>
        <p:spPr>
          <a:xfrm>
            <a:off x="4347971" y="4256531"/>
            <a:ext cx="2686812" cy="1606296"/>
          </a:xfrm>
          <a:prstGeom prst="rect">
            <a:avLst/>
          </a:prstGeom>
          <a:ln>
            <a:solidFill>
              <a:schemeClr val="tx1"/>
            </a:solidFill>
          </a:ln>
        </p:spPr>
      </p:pic>
      <p:sp>
        <p:nvSpPr>
          <p:cNvPr id="26" name="TextBox 25">
            <a:extLst>
              <a:ext uri="{FF2B5EF4-FFF2-40B4-BE49-F238E27FC236}">
                <a16:creationId xmlns:a16="http://schemas.microsoft.com/office/drawing/2014/main" id="{86EFC4EF-3DE7-379B-AB4D-C3F4D24CA905}"/>
              </a:ext>
            </a:extLst>
          </p:cNvPr>
          <p:cNvSpPr txBox="1"/>
          <p:nvPr/>
        </p:nvSpPr>
        <p:spPr>
          <a:xfrm>
            <a:off x="3217533" y="6006709"/>
            <a:ext cx="1130438"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DATA INPUT</a:t>
            </a:r>
            <a:endParaRPr lang="en-MY" sz="2000" b="1" dirty="0">
              <a:solidFill>
                <a:srgbClr val="30859C"/>
              </a:solidFill>
              <a:latin typeface="Bahnschrift Condensed" panose="020B0502040204020203" pitchFamily="34" charset="0"/>
            </a:endParaRPr>
          </a:p>
        </p:txBody>
      </p:sp>
      <p:sp>
        <p:nvSpPr>
          <p:cNvPr id="27" name="TextBox 26">
            <a:extLst>
              <a:ext uri="{FF2B5EF4-FFF2-40B4-BE49-F238E27FC236}">
                <a16:creationId xmlns:a16="http://schemas.microsoft.com/office/drawing/2014/main" id="{3F1C3219-AF21-BA05-E24B-03E890E2831D}"/>
              </a:ext>
            </a:extLst>
          </p:cNvPr>
          <p:cNvSpPr txBox="1"/>
          <p:nvPr/>
        </p:nvSpPr>
        <p:spPr>
          <a:xfrm>
            <a:off x="3161857" y="8222393"/>
            <a:ext cx="1063113"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FIELD TEST</a:t>
            </a:r>
            <a:endParaRPr lang="en-MY" sz="2000" b="1" dirty="0">
              <a:solidFill>
                <a:srgbClr val="30859C"/>
              </a:solidFill>
              <a:latin typeface="Bahnschrift Condensed" panose="020B0502040204020203" pitchFamily="34" charset="0"/>
            </a:endParaRPr>
          </a:p>
        </p:txBody>
      </p:sp>
      <p:sp>
        <p:nvSpPr>
          <p:cNvPr id="28" name="TextBox 27">
            <a:extLst>
              <a:ext uri="{FF2B5EF4-FFF2-40B4-BE49-F238E27FC236}">
                <a16:creationId xmlns:a16="http://schemas.microsoft.com/office/drawing/2014/main" id="{3B6F1065-181D-4417-204B-E4BC1260B791}"/>
              </a:ext>
            </a:extLst>
          </p:cNvPr>
          <p:cNvSpPr txBox="1"/>
          <p:nvPr/>
        </p:nvSpPr>
        <p:spPr>
          <a:xfrm>
            <a:off x="3381346" y="3709207"/>
            <a:ext cx="793808"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CODING</a:t>
            </a:r>
            <a:endParaRPr lang="en-MY" sz="2000" b="1" dirty="0">
              <a:solidFill>
                <a:srgbClr val="30859C"/>
              </a:solidFill>
              <a:latin typeface="Bahnschrift Condensed" panose="020B0502040204020203" pitchFamily="34" charset="0"/>
            </a:endParaRPr>
          </a:p>
        </p:txBody>
      </p:sp>
      <p:sp>
        <p:nvSpPr>
          <p:cNvPr id="29" name="TextBox 28">
            <a:extLst>
              <a:ext uri="{FF2B5EF4-FFF2-40B4-BE49-F238E27FC236}">
                <a16:creationId xmlns:a16="http://schemas.microsoft.com/office/drawing/2014/main" id="{3538B101-F447-D60F-3DE1-6C73901CA77B}"/>
              </a:ext>
            </a:extLst>
          </p:cNvPr>
          <p:cNvSpPr txBox="1"/>
          <p:nvPr/>
        </p:nvSpPr>
        <p:spPr>
          <a:xfrm>
            <a:off x="3058403" y="1485123"/>
            <a:ext cx="1513556" cy="400110"/>
          </a:xfrm>
          <a:prstGeom prst="rect">
            <a:avLst/>
          </a:prstGeom>
          <a:noFill/>
        </p:spPr>
        <p:txBody>
          <a:bodyPr wrap="none" rtlCol="0">
            <a:spAutoFit/>
          </a:bodyPr>
          <a:lstStyle/>
          <a:p>
            <a:pPr algn="ctr"/>
            <a:r>
              <a:rPr lang="en-US" sz="2000" b="1" dirty="0">
                <a:solidFill>
                  <a:srgbClr val="30859C"/>
                </a:solidFill>
                <a:latin typeface="Bahnschrift Condensed" panose="020B0502040204020203" pitchFamily="34" charset="0"/>
              </a:rPr>
              <a:t>ROS NODE FLOW</a:t>
            </a:r>
            <a:endParaRPr lang="en-MY" sz="2000" b="1" dirty="0">
              <a:solidFill>
                <a:srgbClr val="30859C"/>
              </a:solidFill>
              <a:latin typeface="Bahnschrift Condensed" panose="020B0502040204020203" pitchFamily="34" charset="0"/>
            </a:endParaRPr>
          </a:p>
        </p:txBody>
      </p:sp>
      <p:sp>
        <p:nvSpPr>
          <p:cNvPr id="30" name="TextBox 29">
            <a:extLst>
              <a:ext uri="{FF2B5EF4-FFF2-40B4-BE49-F238E27FC236}">
                <a16:creationId xmlns:a16="http://schemas.microsoft.com/office/drawing/2014/main" id="{1C521E37-2A59-A44B-C66B-B35EB53F33BB}"/>
              </a:ext>
            </a:extLst>
          </p:cNvPr>
          <p:cNvSpPr txBox="1"/>
          <p:nvPr/>
        </p:nvSpPr>
        <p:spPr>
          <a:xfrm>
            <a:off x="3262724" y="116274"/>
            <a:ext cx="1031052" cy="400110"/>
          </a:xfrm>
          <a:prstGeom prst="rect">
            <a:avLst/>
          </a:prstGeom>
          <a:noFill/>
        </p:spPr>
        <p:txBody>
          <a:bodyPr wrap="none" rtlCol="0">
            <a:spAutoFit/>
          </a:bodyPr>
          <a:lstStyle/>
          <a:p>
            <a:pPr algn="ctr"/>
            <a:r>
              <a:rPr lang="en-US" sz="2000" b="1" dirty="0">
                <a:latin typeface="Bahnschrift Condensed" panose="020B0502040204020203" pitchFamily="34" charset="0"/>
              </a:rPr>
              <a:t>PROJECT 1</a:t>
            </a:r>
            <a:endParaRPr lang="en-MY" sz="2000" b="1" dirty="0">
              <a:latin typeface="Bahnschrift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0650" y="15875"/>
            <a:ext cx="7319772" cy="10693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1155191"/>
            <a:ext cx="7555991" cy="8723376"/>
          </a:xfrm>
          <a:prstGeom prst="rect">
            <a:avLst/>
          </a:prstGeom>
        </p:spPr>
      </p:pic>
      <p:sp>
        <p:nvSpPr>
          <p:cNvPr id="4" name="object 4"/>
          <p:cNvSpPr/>
          <p:nvPr/>
        </p:nvSpPr>
        <p:spPr>
          <a:xfrm>
            <a:off x="-509" y="0"/>
            <a:ext cx="7556500" cy="10694035"/>
          </a:xfrm>
          <a:custGeom>
            <a:avLst/>
            <a:gdLst/>
            <a:ahLst/>
            <a:cxnLst/>
            <a:rect l="l" t="t" r="r" b="b"/>
            <a:pathLst>
              <a:path w="7556500" h="10694035">
                <a:moveTo>
                  <a:pt x="7555991" y="0"/>
                </a:moveTo>
                <a:lnTo>
                  <a:pt x="0" y="0"/>
                </a:lnTo>
                <a:lnTo>
                  <a:pt x="0" y="10693905"/>
                </a:lnTo>
                <a:lnTo>
                  <a:pt x="7555991" y="10693905"/>
                </a:lnTo>
                <a:lnTo>
                  <a:pt x="7555991" y="0"/>
                </a:lnTo>
                <a:close/>
              </a:path>
            </a:pathLst>
          </a:custGeom>
          <a:solidFill>
            <a:schemeClr val="bg1">
              <a:alpha val="74900"/>
            </a:schemeClr>
          </a:solidFill>
        </p:spPr>
        <p:txBody>
          <a:bodyPr wrap="square" lIns="0" tIns="0" rIns="0" bIns="0" rtlCol="0"/>
          <a:lstStyle/>
          <a:p>
            <a:endParaRPr/>
          </a:p>
        </p:txBody>
      </p:sp>
      <p:sp>
        <p:nvSpPr>
          <p:cNvPr id="5" name="object 5"/>
          <p:cNvSpPr/>
          <p:nvPr/>
        </p:nvSpPr>
        <p:spPr>
          <a:xfrm>
            <a:off x="3016757" y="538733"/>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pic>
        <p:nvPicPr>
          <p:cNvPr id="6" name="object 6"/>
          <p:cNvPicPr/>
          <p:nvPr/>
        </p:nvPicPr>
        <p:blipFill>
          <a:blip r:embed="rId3" cstate="print"/>
          <a:stretch>
            <a:fillRect/>
          </a:stretch>
        </p:blipFill>
        <p:spPr>
          <a:xfrm>
            <a:off x="5736335" y="6841235"/>
            <a:ext cx="1621536" cy="1324356"/>
          </a:xfrm>
          <a:prstGeom prst="rect">
            <a:avLst/>
          </a:prstGeom>
        </p:spPr>
      </p:pic>
      <p:pic>
        <p:nvPicPr>
          <p:cNvPr id="7" name="object 7"/>
          <p:cNvPicPr/>
          <p:nvPr/>
        </p:nvPicPr>
        <p:blipFill>
          <a:blip r:embed="rId4" cstate="print"/>
          <a:stretch>
            <a:fillRect/>
          </a:stretch>
        </p:blipFill>
        <p:spPr>
          <a:xfrm>
            <a:off x="5736335" y="5457443"/>
            <a:ext cx="1592580" cy="1301496"/>
          </a:xfrm>
          <a:prstGeom prst="rect">
            <a:avLst/>
          </a:prstGeom>
        </p:spPr>
      </p:pic>
      <p:pic>
        <p:nvPicPr>
          <p:cNvPr id="8" name="object 8"/>
          <p:cNvPicPr/>
          <p:nvPr/>
        </p:nvPicPr>
        <p:blipFill>
          <a:blip r:embed="rId5" cstate="print"/>
          <a:stretch>
            <a:fillRect/>
          </a:stretch>
        </p:blipFill>
        <p:spPr>
          <a:xfrm>
            <a:off x="3813047" y="5457443"/>
            <a:ext cx="1859279" cy="2702052"/>
          </a:xfrm>
          <a:prstGeom prst="rect">
            <a:avLst/>
          </a:prstGeom>
        </p:spPr>
      </p:pic>
      <p:pic>
        <p:nvPicPr>
          <p:cNvPr id="9" name="object 9"/>
          <p:cNvPicPr/>
          <p:nvPr/>
        </p:nvPicPr>
        <p:blipFill>
          <a:blip r:embed="rId6" cstate="print"/>
          <a:stretch>
            <a:fillRect/>
          </a:stretch>
        </p:blipFill>
        <p:spPr>
          <a:xfrm>
            <a:off x="272795" y="1787651"/>
            <a:ext cx="1796795" cy="1307592"/>
          </a:xfrm>
          <a:prstGeom prst="rect">
            <a:avLst/>
          </a:prstGeom>
        </p:spPr>
      </p:pic>
      <p:pic>
        <p:nvPicPr>
          <p:cNvPr id="10" name="object 10"/>
          <p:cNvPicPr/>
          <p:nvPr/>
        </p:nvPicPr>
        <p:blipFill>
          <a:blip r:embed="rId7" cstate="print"/>
          <a:stretch>
            <a:fillRect/>
          </a:stretch>
        </p:blipFill>
        <p:spPr>
          <a:xfrm>
            <a:off x="272795" y="3177539"/>
            <a:ext cx="1796795" cy="1306068"/>
          </a:xfrm>
          <a:prstGeom prst="rect">
            <a:avLst/>
          </a:prstGeom>
        </p:spPr>
      </p:pic>
      <p:pic>
        <p:nvPicPr>
          <p:cNvPr id="11" name="object 11"/>
          <p:cNvPicPr/>
          <p:nvPr/>
        </p:nvPicPr>
        <p:blipFill>
          <a:blip r:embed="rId8" cstate="print"/>
          <a:stretch>
            <a:fillRect/>
          </a:stretch>
        </p:blipFill>
        <p:spPr>
          <a:xfrm>
            <a:off x="2164079" y="1775459"/>
            <a:ext cx="1653540" cy="2708148"/>
          </a:xfrm>
          <a:prstGeom prst="rect">
            <a:avLst/>
          </a:prstGeom>
        </p:spPr>
      </p:pic>
      <p:grpSp>
        <p:nvGrpSpPr>
          <p:cNvPr id="12" name="object 12"/>
          <p:cNvGrpSpPr/>
          <p:nvPr/>
        </p:nvGrpSpPr>
        <p:grpSpPr>
          <a:xfrm>
            <a:off x="806958" y="990853"/>
            <a:ext cx="6040120" cy="527050"/>
            <a:chOff x="806958" y="990853"/>
            <a:chExt cx="6040120" cy="527050"/>
          </a:xfrm>
        </p:grpSpPr>
        <p:sp>
          <p:nvSpPr>
            <p:cNvPr id="13" name="object 13"/>
            <p:cNvSpPr/>
            <p:nvPr/>
          </p:nvSpPr>
          <p:spPr>
            <a:xfrm>
              <a:off x="806958" y="12656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14" name="object 14"/>
            <p:cNvSpPr/>
            <p:nvPr/>
          </p:nvSpPr>
          <p:spPr>
            <a:xfrm>
              <a:off x="3731513" y="11148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4AACC5"/>
            </a:solidFill>
          </p:spPr>
          <p:txBody>
            <a:bodyPr wrap="square" lIns="0" tIns="0" rIns="0" bIns="0" rtlCol="0"/>
            <a:lstStyle/>
            <a:p>
              <a:endParaRPr/>
            </a:p>
          </p:txBody>
        </p:sp>
        <p:sp>
          <p:nvSpPr>
            <p:cNvPr id="15" name="object 15"/>
            <p:cNvSpPr/>
            <p:nvPr/>
          </p:nvSpPr>
          <p:spPr>
            <a:xfrm>
              <a:off x="3731513" y="11148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357C91"/>
              </a:solidFill>
            </a:ln>
          </p:spPr>
          <p:txBody>
            <a:bodyPr wrap="square" lIns="0" tIns="0" rIns="0" bIns="0" rtlCol="0"/>
            <a:lstStyle/>
            <a:p>
              <a:endParaRPr/>
            </a:p>
          </p:txBody>
        </p:sp>
        <p:sp>
          <p:nvSpPr>
            <p:cNvPr id="16" name="object 16"/>
            <p:cNvSpPr/>
            <p:nvPr/>
          </p:nvSpPr>
          <p:spPr>
            <a:xfrm>
              <a:off x="3675125" y="1003553"/>
              <a:ext cx="304800" cy="501650"/>
            </a:xfrm>
            <a:custGeom>
              <a:avLst/>
              <a:gdLst/>
              <a:ahLst/>
              <a:cxnLst/>
              <a:rect l="l" t="t" r="r" b="b"/>
              <a:pathLst>
                <a:path w="304800" h="501650">
                  <a:moveTo>
                    <a:pt x="0" y="250698"/>
                  </a:moveTo>
                  <a:lnTo>
                    <a:pt x="152400" y="0"/>
                  </a:lnTo>
                  <a:lnTo>
                    <a:pt x="304800" y="250698"/>
                  </a:lnTo>
                  <a:lnTo>
                    <a:pt x="152400" y="501396"/>
                  </a:lnTo>
                  <a:lnTo>
                    <a:pt x="0" y="250698"/>
                  </a:lnTo>
                  <a:close/>
                </a:path>
              </a:pathLst>
            </a:custGeom>
            <a:ln w="25400">
              <a:solidFill>
                <a:srgbClr val="385D89"/>
              </a:solidFill>
            </a:ln>
          </p:spPr>
          <p:txBody>
            <a:bodyPr wrap="square" lIns="0" tIns="0" rIns="0" bIns="0" rtlCol="0"/>
            <a:lstStyle/>
            <a:p>
              <a:endParaRPr/>
            </a:p>
          </p:txBody>
        </p:sp>
      </p:grpSp>
      <p:sp>
        <p:nvSpPr>
          <p:cNvPr id="17" name="object 17"/>
          <p:cNvSpPr txBox="1"/>
          <p:nvPr/>
        </p:nvSpPr>
        <p:spPr>
          <a:xfrm>
            <a:off x="844092" y="34009"/>
            <a:ext cx="5974715" cy="1186222"/>
          </a:xfrm>
          <a:prstGeom prst="rect">
            <a:avLst/>
          </a:prstGeom>
        </p:spPr>
        <p:txBody>
          <a:bodyPr vert="horz" wrap="square" lIns="0" tIns="140970" rIns="0" bIns="0" rtlCol="0">
            <a:spAutoFit/>
          </a:bodyPr>
          <a:lstStyle/>
          <a:p>
            <a:pPr algn="ctr">
              <a:lnSpc>
                <a:spcPct val="100000"/>
              </a:lnSpc>
              <a:spcBef>
                <a:spcPts val="1010"/>
              </a:spcBef>
            </a:pPr>
            <a:endParaRPr lang="en-US" sz="2000" spc="-5" dirty="0">
              <a:solidFill>
                <a:srgbClr val="205868"/>
              </a:solidFill>
              <a:latin typeface="Calibri Light"/>
              <a:cs typeface="Calibri Light"/>
            </a:endParaRPr>
          </a:p>
          <a:p>
            <a:pPr algn="ctr">
              <a:lnSpc>
                <a:spcPct val="100000"/>
              </a:lnSpc>
              <a:spcBef>
                <a:spcPts val="1010"/>
              </a:spcBef>
            </a:pPr>
            <a:r>
              <a:rPr sz="2000" spc="-5" dirty="0">
                <a:solidFill>
                  <a:srgbClr val="205868"/>
                </a:solidFill>
                <a:latin typeface="Calibri Light"/>
                <a:cs typeface="Calibri Light"/>
              </a:rPr>
              <a:t>Air</a:t>
            </a:r>
            <a:r>
              <a:rPr sz="2000" spc="-40" dirty="0">
                <a:solidFill>
                  <a:srgbClr val="205868"/>
                </a:solidFill>
                <a:latin typeface="Calibri Light"/>
                <a:cs typeface="Calibri Light"/>
              </a:rPr>
              <a:t> </a:t>
            </a:r>
            <a:r>
              <a:rPr sz="2000" spc="-5" dirty="0">
                <a:solidFill>
                  <a:srgbClr val="205868"/>
                </a:solidFill>
                <a:latin typeface="Calibri Light"/>
                <a:cs typeface="Calibri Light"/>
              </a:rPr>
              <a:t>Quality</a:t>
            </a:r>
            <a:r>
              <a:rPr sz="2000" spc="-50" dirty="0">
                <a:solidFill>
                  <a:srgbClr val="205868"/>
                </a:solidFill>
                <a:latin typeface="Calibri Light"/>
                <a:cs typeface="Calibri Light"/>
              </a:rPr>
              <a:t> </a:t>
            </a:r>
            <a:r>
              <a:rPr sz="2000" spc="-15" dirty="0">
                <a:solidFill>
                  <a:srgbClr val="205868"/>
                </a:solidFill>
                <a:latin typeface="Calibri Light"/>
                <a:cs typeface="Calibri Light"/>
              </a:rPr>
              <a:t>Monitoring</a:t>
            </a:r>
            <a:r>
              <a:rPr sz="2000" spc="-55" dirty="0">
                <a:solidFill>
                  <a:srgbClr val="205868"/>
                </a:solidFill>
                <a:latin typeface="Calibri Light"/>
                <a:cs typeface="Calibri Light"/>
              </a:rPr>
              <a:t> </a:t>
            </a:r>
            <a:r>
              <a:rPr sz="2000" spc="-5" dirty="0">
                <a:solidFill>
                  <a:srgbClr val="205868"/>
                </a:solidFill>
                <a:latin typeface="Calibri Light"/>
                <a:cs typeface="Calibri Light"/>
              </a:rPr>
              <a:t>using</a:t>
            </a:r>
            <a:r>
              <a:rPr sz="2000" spc="-35" dirty="0">
                <a:solidFill>
                  <a:srgbClr val="205868"/>
                </a:solidFill>
                <a:latin typeface="Calibri Light"/>
                <a:cs typeface="Calibri Light"/>
              </a:rPr>
              <a:t> </a:t>
            </a:r>
            <a:r>
              <a:rPr sz="1800" spc="-15" dirty="0">
                <a:solidFill>
                  <a:srgbClr val="205868"/>
                </a:solidFill>
                <a:latin typeface="Calibri Light"/>
                <a:cs typeface="Calibri Light"/>
              </a:rPr>
              <a:t>Surveillance</a:t>
            </a:r>
            <a:r>
              <a:rPr sz="1800" spc="-55" dirty="0">
                <a:solidFill>
                  <a:srgbClr val="205868"/>
                </a:solidFill>
                <a:latin typeface="Calibri Light"/>
                <a:cs typeface="Calibri Light"/>
              </a:rPr>
              <a:t> </a:t>
            </a:r>
            <a:r>
              <a:rPr sz="1800" spc="-20" dirty="0">
                <a:solidFill>
                  <a:srgbClr val="205868"/>
                </a:solidFill>
                <a:latin typeface="Calibri Light"/>
                <a:cs typeface="Calibri Light"/>
              </a:rPr>
              <a:t>Ground</a:t>
            </a:r>
            <a:r>
              <a:rPr sz="1800" spc="-55" dirty="0">
                <a:solidFill>
                  <a:srgbClr val="205868"/>
                </a:solidFill>
                <a:latin typeface="Calibri Light"/>
                <a:cs typeface="Calibri Light"/>
              </a:rPr>
              <a:t> </a:t>
            </a:r>
            <a:r>
              <a:rPr sz="1800" spc="-25" dirty="0">
                <a:solidFill>
                  <a:srgbClr val="205868"/>
                </a:solidFill>
                <a:latin typeface="Calibri Light"/>
                <a:cs typeface="Calibri Light"/>
              </a:rPr>
              <a:t>Vehicle</a:t>
            </a:r>
            <a:r>
              <a:rPr sz="1800" spc="-65" dirty="0">
                <a:solidFill>
                  <a:srgbClr val="205868"/>
                </a:solidFill>
                <a:latin typeface="Calibri Light"/>
                <a:cs typeface="Calibri Light"/>
              </a:rPr>
              <a:t> </a:t>
            </a:r>
            <a:r>
              <a:rPr sz="1800" spc="-10" dirty="0">
                <a:solidFill>
                  <a:srgbClr val="205868"/>
                </a:solidFill>
                <a:latin typeface="Calibri Light"/>
                <a:cs typeface="Calibri Light"/>
              </a:rPr>
              <a:t>(SGV)</a:t>
            </a:r>
            <a:endParaRPr sz="1800" dirty="0">
              <a:latin typeface="Calibri Light"/>
              <a:cs typeface="Calibri Light"/>
            </a:endParaRPr>
          </a:p>
          <a:p>
            <a:pPr>
              <a:lnSpc>
                <a:spcPct val="100000"/>
              </a:lnSpc>
              <a:spcBef>
                <a:spcPts val="15"/>
              </a:spcBef>
            </a:pPr>
            <a:endParaRPr sz="1950" dirty="0">
              <a:latin typeface="Calibri Light"/>
              <a:cs typeface="Calibri Light"/>
            </a:endParaRPr>
          </a:p>
        </p:txBody>
      </p:sp>
      <p:grpSp>
        <p:nvGrpSpPr>
          <p:cNvPr id="18" name="object 18"/>
          <p:cNvGrpSpPr/>
          <p:nvPr/>
        </p:nvGrpSpPr>
        <p:grpSpPr>
          <a:xfrm>
            <a:off x="797813" y="4724653"/>
            <a:ext cx="6040120" cy="527050"/>
            <a:chOff x="797813" y="4724653"/>
            <a:chExt cx="6040120" cy="527050"/>
          </a:xfrm>
        </p:grpSpPr>
        <p:sp>
          <p:nvSpPr>
            <p:cNvPr id="19" name="object 19"/>
            <p:cNvSpPr/>
            <p:nvPr/>
          </p:nvSpPr>
          <p:spPr>
            <a:xfrm>
              <a:off x="797813" y="49994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20" name="object 20"/>
            <p:cNvSpPr/>
            <p:nvPr/>
          </p:nvSpPr>
          <p:spPr>
            <a:xfrm>
              <a:off x="3722369" y="48486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F79546"/>
            </a:solidFill>
          </p:spPr>
          <p:txBody>
            <a:bodyPr wrap="square" lIns="0" tIns="0" rIns="0" bIns="0" rtlCol="0"/>
            <a:lstStyle/>
            <a:p>
              <a:endParaRPr/>
            </a:p>
          </p:txBody>
        </p:sp>
        <p:sp>
          <p:nvSpPr>
            <p:cNvPr id="21" name="object 21"/>
            <p:cNvSpPr/>
            <p:nvPr/>
          </p:nvSpPr>
          <p:spPr>
            <a:xfrm>
              <a:off x="3722369" y="48486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B66C30"/>
              </a:solidFill>
            </a:ln>
          </p:spPr>
          <p:txBody>
            <a:bodyPr wrap="square" lIns="0" tIns="0" rIns="0" bIns="0" rtlCol="0"/>
            <a:lstStyle/>
            <a:p>
              <a:endParaRPr/>
            </a:p>
          </p:txBody>
        </p:sp>
        <p:sp>
          <p:nvSpPr>
            <p:cNvPr id="22" name="object 22"/>
            <p:cNvSpPr/>
            <p:nvPr/>
          </p:nvSpPr>
          <p:spPr>
            <a:xfrm>
              <a:off x="3665981" y="4737353"/>
              <a:ext cx="304800" cy="501650"/>
            </a:xfrm>
            <a:custGeom>
              <a:avLst/>
              <a:gdLst/>
              <a:ahLst/>
              <a:cxnLst/>
              <a:rect l="l" t="t" r="r" b="b"/>
              <a:pathLst>
                <a:path w="304800" h="501650">
                  <a:moveTo>
                    <a:pt x="0" y="250698"/>
                  </a:moveTo>
                  <a:lnTo>
                    <a:pt x="152400" y="0"/>
                  </a:lnTo>
                  <a:lnTo>
                    <a:pt x="304800" y="250698"/>
                  </a:lnTo>
                  <a:lnTo>
                    <a:pt x="152400" y="501395"/>
                  </a:lnTo>
                  <a:lnTo>
                    <a:pt x="0" y="250698"/>
                  </a:lnTo>
                  <a:close/>
                </a:path>
              </a:pathLst>
            </a:custGeom>
            <a:ln w="25399">
              <a:solidFill>
                <a:srgbClr val="385D89"/>
              </a:solidFill>
            </a:ln>
          </p:spPr>
          <p:txBody>
            <a:bodyPr wrap="square" lIns="0" tIns="0" rIns="0" bIns="0" rtlCol="0"/>
            <a:lstStyle/>
            <a:p>
              <a:endParaRPr/>
            </a:p>
          </p:txBody>
        </p:sp>
      </p:grpSp>
      <p:grpSp>
        <p:nvGrpSpPr>
          <p:cNvPr id="25" name="object 25"/>
          <p:cNvGrpSpPr/>
          <p:nvPr/>
        </p:nvGrpSpPr>
        <p:grpSpPr>
          <a:xfrm>
            <a:off x="787145" y="8351773"/>
            <a:ext cx="6040120" cy="525780"/>
            <a:chOff x="787145" y="8351773"/>
            <a:chExt cx="6040120" cy="525780"/>
          </a:xfrm>
        </p:grpSpPr>
        <p:sp>
          <p:nvSpPr>
            <p:cNvPr id="26" name="object 26"/>
            <p:cNvSpPr/>
            <p:nvPr/>
          </p:nvSpPr>
          <p:spPr>
            <a:xfrm>
              <a:off x="787145" y="8625077"/>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27" name="object 27"/>
            <p:cNvSpPr/>
            <p:nvPr/>
          </p:nvSpPr>
          <p:spPr>
            <a:xfrm>
              <a:off x="3711701" y="8475725"/>
              <a:ext cx="190500" cy="303530"/>
            </a:xfrm>
            <a:custGeom>
              <a:avLst/>
              <a:gdLst/>
              <a:ahLst/>
              <a:cxnLst/>
              <a:rect l="l" t="t" r="r" b="b"/>
              <a:pathLst>
                <a:path w="190500" h="303529">
                  <a:moveTo>
                    <a:pt x="95250" y="0"/>
                  </a:moveTo>
                  <a:lnTo>
                    <a:pt x="0" y="151637"/>
                  </a:lnTo>
                  <a:lnTo>
                    <a:pt x="95250" y="303275"/>
                  </a:lnTo>
                  <a:lnTo>
                    <a:pt x="190500" y="151637"/>
                  </a:lnTo>
                  <a:lnTo>
                    <a:pt x="95250" y="0"/>
                  </a:lnTo>
                  <a:close/>
                </a:path>
              </a:pathLst>
            </a:custGeom>
            <a:solidFill>
              <a:srgbClr val="C0504D"/>
            </a:solidFill>
          </p:spPr>
          <p:txBody>
            <a:bodyPr wrap="square" lIns="0" tIns="0" rIns="0" bIns="0" rtlCol="0"/>
            <a:lstStyle/>
            <a:p>
              <a:endParaRPr/>
            </a:p>
          </p:txBody>
        </p:sp>
        <p:sp>
          <p:nvSpPr>
            <p:cNvPr id="28" name="object 28"/>
            <p:cNvSpPr/>
            <p:nvPr/>
          </p:nvSpPr>
          <p:spPr>
            <a:xfrm>
              <a:off x="3711701" y="8475725"/>
              <a:ext cx="190500" cy="303530"/>
            </a:xfrm>
            <a:custGeom>
              <a:avLst/>
              <a:gdLst/>
              <a:ahLst/>
              <a:cxnLst/>
              <a:rect l="l" t="t" r="r" b="b"/>
              <a:pathLst>
                <a:path w="190500" h="303529">
                  <a:moveTo>
                    <a:pt x="0" y="151637"/>
                  </a:moveTo>
                  <a:lnTo>
                    <a:pt x="95250" y="0"/>
                  </a:lnTo>
                  <a:lnTo>
                    <a:pt x="190500" y="151637"/>
                  </a:lnTo>
                  <a:lnTo>
                    <a:pt x="95250" y="303275"/>
                  </a:lnTo>
                  <a:lnTo>
                    <a:pt x="0" y="151637"/>
                  </a:lnTo>
                  <a:close/>
                </a:path>
              </a:pathLst>
            </a:custGeom>
            <a:ln w="25400">
              <a:solidFill>
                <a:srgbClr val="8B3836"/>
              </a:solidFill>
            </a:ln>
          </p:spPr>
          <p:txBody>
            <a:bodyPr wrap="square" lIns="0" tIns="0" rIns="0" bIns="0" rtlCol="0"/>
            <a:lstStyle/>
            <a:p>
              <a:endParaRPr/>
            </a:p>
          </p:txBody>
        </p:sp>
        <p:sp>
          <p:nvSpPr>
            <p:cNvPr id="29" name="object 29"/>
            <p:cNvSpPr/>
            <p:nvPr/>
          </p:nvSpPr>
          <p:spPr>
            <a:xfrm>
              <a:off x="3655313" y="8364473"/>
              <a:ext cx="304800" cy="500380"/>
            </a:xfrm>
            <a:custGeom>
              <a:avLst/>
              <a:gdLst/>
              <a:ahLst/>
              <a:cxnLst/>
              <a:rect l="l" t="t" r="r" b="b"/>
              <a:pathLst>
                <a:path w="304800" h="500379">
                  <a:moveTo>
                    <a:pt x="0" y="249935"/>
                  </a:moveTo>
                  <a:lnTo>
                    <a:pt x="152400" y="0"/>
                  </a:lnTo>
                  <a:lnTo>
                    <a:pt x="304800" y="249935"/>
                  </a:lnTo>
                  <a:lnTo>
                    <a:pt x="152400" y="499871"/>
                  </a:lnTo>
                  <a:lnTo>
                    <a:pt x="0" y="249935"/>
                  </a:lnTo>
                  <a:close/>
                </a:path>
              </a:pathLst>
            </a:custGeom>
            <a:ln w="25400">
              <a:solidFill>
                <a:srgbClr val="385D89"/>
              </a:solidFill>
            </a:ln>
          </p:spPr>
          <p:txBody>
            <a:bodyPr wrap="square" lIns="0" tIns="0" rIns="0" bIns="0" rtlCol="0"/>
            <a:lstStyle/>
            <a:p>
              <a:endParaRPr/>
            </a:p>
          </p:txBody>
        </p:sp>
      </p:grpSp>
      <p:pic>
        <p:nvPicPr>
          <p:cNvPr id="32" name="object 32"/>
          <p:cNvPicPr/>
          <p:nvPr/>
        </p:nvPicPr>
        <p:blipFill>
          <a:blip r:embed="rId9" cstate="print"/>
          <a:stretch>
            <a:fillRect/>
          </a:stretch>
        </p:blipFill>
        <p:spPr>
          <a:xfrm>
            <a:off x="868680" y="9077580"/>
            <a:ext cx="2720340" cy="1530095"/>
          </a:xfrm>
          <a:prstGeom prst="rect">
            <a:avLst/>
          </a:prstGeom>
        </p:spPr>
      </p:pic>
      <p:pic>
        <p:nvPicPr>
          <p:cNvPr id="33" name="object 33"/>
          <p:cNvPicPr/>
          <p:nvPr/>
        </p:nvPicPr>
        <p:blipFill>
          <a:blip r:embed="rId10" cstate="print"/>
          <a:stretch>
            <a:fillRect/>
          </a:stretch>
        </p:blipFill>
        <p:spPr>
          <a:xfrm>
            <a:off x="3966971" y="9077580"/>
            <a:ext cx="2720339" cy="1530095"/>
          </a:xfrm>
          <a:prstGeom prst="rect">
            <a:avLst/>
          </a:prstGeom>
        </p:spPr>
      </p:pic>
      <p:sp>
        <p:nvSpPr>
          <p:cNvPr id="34" name="object 34"/>
          <p:cNvSpPr txBox="1"/>
          <p:nvPr/>
        </p:nvSpPr>
        <p:spPr>
          <a:xfrm>
            <a:off x="4058158" y="1889606"/>
            <a:ext cx="2664460" cy="2423160"/>
          </a:xfrm>
          <a:prstGeom prst="rect">
            <a:avLst/>
          </a:prstGeom>
        </p:spPr>
        <p:txBody>
          <a:bodyPr vert="horz" wrap="square" lIns="0" tIns="12700" rIns="0" bIns="0" rtlCol="0">
            <a:spAutoFit/>
          </a:bodyPr>
          <a:lstStyle/>
          <a:p>
            <a:pPr marL="38100" marR="30480" algn="just">
              <a:lnSpc>
                <a:spcPct val="110000"/>
              </a:lnSpc>
              <a:spcBef>
                <a:spcPts val="100"/>
              </a:spcBef>
            </a:pPr>
            <a:r>
              <a:rPr sz="1100" spc="-5" dirty="0">
                <a:latin typeface="Calibri"/>
                <a:cs typeface="Calibri"/>
              </a:rPr>
              <a:t>This SGV </a:t>
            </a:r>
            <a:r>
              <a:rPr sz="1100" spc="-10" dirty="0">
                <a:latin typeface="Calibri"/>
                <a:cs typeface="Calibri"/>
              </a:rPr>
              <a:t>is </a:t>
            </a:r>
            <a:r>
              <a:rPr sz="1100" dirty="0">
                <a:latin typeface="Calibri"/>
                <a:cs typeface="Calibri"/>
              </a:rPr>
              <a:t>a </a:t>
            </a:r>
            <a:r>
              <a:rPr sz="1100" spc="-5" dirty="0">
                <a:latin typeface="Calibri"/>
                <a:cs typeface="Calibri"/>
              </a:rPr>
              <a:t>hobby </a:t>
            </a:r>
            <a:r>
              <a:rPr sz="1100" spc="-10" dirty="0">
                <a:latin typeface="Calibri"/>
                <a:cs typeface="Calibri"/>
              </a:rPr>
              <a:t>project </a:t>
            </a:r>
            <a:r>
              <a:rPr sz="1100" spc="-5" dirty="0">
                <a:latin typeface="Calibri"/>
                <a:cs typeface="Calibri"/>
              </a:rPr>
              <a:t>during lockdown </a:t>
            </a:r>
            <a:r>
              <a:rPr sz="1100" dirty="0">
                <a:latin typeface="Calibri"/>
                <a:cs typeface="Calibri"/>
              </a:rPr>
              <a:t> </a:t>
            </a:r>
            <a:r>
              <a:rPr sz="1100" spc="-5" dirty="0">
                <a:latin typeface="Calibri"/>
                <a:cs typeface="Calibri"/>
              </a:rPr>
              <a:t>due</a:t>
            </a:r>
            <a:r>
              <a:rPr sz="1100" dirty="0">
                <a:latin typeface="Calibri"/>
                <a:cs typeface="Calibri"/>
              </a:rPr>
              <a:t> </a:t>
            </a:r>
            <a:r>
              <a:rPr sz="1100" spc="-5" dirty="0">
                <a:latin typeface="Calibri"/>
                <a:cs typeface="Calibri"/>
              </a:rPr>
              <a:t>to</a:t>
            </a:r>
            <a:r>
              <a:rPr sz="1100" dirty="0">
                <a:latin typeface="Calibri"/>
                <a:cs typeface="Calibri"/>
              </a:rPr>
              <a:t> the</a:t>
            </a:r>
            <a:r>
              <a:rPr sz="1100" spc="5" dirty="0">
                <a:latin typeface="Calibri"/>
                <a:cs typeface="Calibri"/>
              </a:rPr>
              <a:t> </a:t>
            </a:r>
            <a:r>
              <a:rPr sz="1100" spc="-5" dirty="0">
                <a:latin typeface="Calibri"/>
                <a:cs typeface="Calibri"/>
              </a:rPr>
              <a:t>pandemic</a:t>
            </a:r>
            <a:r>
              <a:rPr sz="1100" dirty="0">
                <a:latin typeface="Calibri"/>
                <a:cs typeface="Calibri"/>
              </a:rPr>
              <a:t> </a:t>
            </a:r>
            <a:r>
              <a:rPr sz="1100" spc="-5" dirty="0">
                <a:latin typeface="Calibri"/>
                <a:cs typeface="Calibri"/>
              </a:rPr>
              <a:t>of</a:t>
            </a:r>
            <a:r>
              <a:rPr sz="1100" dirty="0">
                <a:latin typeface="Calibri"/>
                <a:cs typeface="Calibri"/>
              </a:rPr>
              <a:t> </a:t>
            </a:r>
            <a:r>
              <a:rPr sz="1100" spc="-5" dirty="0">
                <a:latin typeface="Calibri"/>
                <a:cs typeface="Calibri"/>
              </a:rPr>
              <a:t>Covid</a:t>
            </a:r>
            <a:r>
              <a:rPr sz="1100" dirty="0">
                <a:latin typeface="Calibri"/>
                <a:cs typeface="Calibri"/>
              </a:rPr>
              <a:t> 19.</a:t>
            </a:r>
            <a:r>
              <a:rPr sz="1100" spc="5" dirty="0">
                <a:latin typeface="Calibri"/>
                <a:cs typeface="Calibri"/>
              </a:rPr>
              <a:t> </a:t>
            </a:r>
            <a:r>
              <a:rPr sz="1100" spc="-5" dirty="0">
                <a:latin typeface="Calibri"/>
                <a:cs typeface="Calibri"/>
              </a:rPr>
              <a:t>The </a:t>
            </a:r>
            <a:r>
              <a:rPr sz="1100" dirty="0">
                <a:latin typeface="Calibri"/>
                <a:cs typeface="Calibri"/>
              </a:rPr>
              <a:t> </a:t>
            </a:r>
            <a:r>
              <a:rPr sz="1100" spc="-5" dirty="0">
                <a:latin typeface="Calibri"/>
                <a:cs typeface="Calibri"/>
              </a:rPr>
              <a:t>objective</a:t>
            </a:r>
            <a:r>
              <a:rPr sz="1100" dirty="0">
                <a:latin typeface="Calibri"/>
                <a:cs typeface="Calibri"/>
              </a:rPr>
              <a:t> of</a:t>
            </a:r>
            <a:r>
              <a:rPr sz="1100" spc="5" dirty="0">
                <a:latin typeface="Calibri"/>
                <a:cs typeface="Calibri"/>
              </a:rPr>
              <a:t> </a:t>
            </a:r>
            <a:r>
              <a:rPr sz="1100" spc="-5" dirty="0">
                <a:latin typeface="Calibri"/>
                <a:cs typeface="Calibri"/>
              </a:rPr>
              <a:t>this</a:t>
            </a:r>
            <a:r>
              <a:rPr sz="1100" dirty="0">
                <a:latin typeface="Calibri"/>
                <a:cs typeface="Calibri"/>
              </a:rPr>
              <a:t> </a:t>
            </a:r>
            <a:r>
              <a:rPr sz="1100" spc="-5" dirty="0">
                <a:latin typeface="Calibri"/>
                <a:cs typeface="Calibri"/>
              </a:rPr>
              <a:t>robot</a:t>
            </a:r>
            <a:r>
              <a:rPr sz="1100" dirty="0">
                <a:latin typeface="Calibri"/>
                <a:cs typeface="Calibri"/>
              </a:rPr>
              <a:t> </a:t>
            </a:r>
            <a:r>
              <a:rPr sz="1100" spc="-10" dirty="0">
                <a:latin typeface="Calibri"/>
                <a:cs typeface="Calibri"/>
              </a:rPr>
              <a:t>is</a:t>
            </a:r>
            <a:r>
              <a:rPr sz="1100" spc="-5" dirty="0">
                <a:latin typeface="Calibri"/>
                <a:cs typeface="Calibri"/>
              </a:rPr>
              <a:t> to</a:t>
            </a:r>
            <a:r>
              <a:rPr sz="1100" dirty="0">
                <a:latin typeface="Calibri"/>
                <a:cs typeface="Calibri"/>
              </a:rPr>
              <a:t> </a:t>
            </a:r>
            <a:r>
              <a:rPr sz="1100" spc="-5" dirty="0">
                <a:latin typeface="Calibri"/>
                <a:cs typeface="Calibri"/>
              </a:rPr>
              <a:t>monitor</a:t>
            </a:r>
            <a:r>
              <a:rPr sz="1100" dirty="0">
                <a:latin typeface="Calibri"/>
                <a:cs typeface="Calibri"/>
              </a:rPr>
              <a:t> any </a:t>
            </a:r>
            <a:r>
              <a:rPr sz="1100" spc="5" dirty="0">
                <a:latin typeface="Calibri"/>
                <a:cs typeface="Calibri"/>
              </a:rPr>
              <a:t> </a:t>
            </a:r>
            <a:r>
              <a:rPr sz="1100" spc="-5" dirty="0">
                <a:latin typeface="Calibri"/>
                <a:cs typeface="Calibri"/>
              </a:rPr>
              <a:t>activities</a:t>
            </a:r>
            <a:r>
              <a:rPr sz="1100" dirty="0">
                <a:latin typeface="Calibri"/>
                <a:cs typeface="Calibri"/>
              </a:rPr>
              <a:t> </a:t>
            </a:r>
            <a:r>
              <a:rPr sz="1100" spc="-5" dirty="0">
                <a:latin typeface="Calibri"/>
                <a:cs typeface="Calibri"/>
              </a:rPr>
              <a:t>that</a:t>
            </a:r>
            <a:r>
              <a:rPr sz="1100" dirty="0">
                <a:latin typeface="Calibri"/>
                <a:cs typeface="Calibri"/>
              </a:rPr>
              <a:t> </a:t>
            </a:r>
            <a:r>
              <a:rPr sz="1100" spc="-5" dirty="0">
                <a:latin typeface="Calibri"/>
                <a:cs typeface="Calibri"/>
              </a:rPr>
              <a:t>happened</a:t>
            </a:r>
            <a:r>
              <a:rPr sz="1100" dirty="0">
                <a:latin typeface="Calibri"/>
                <a:cs typeface="Calibri"/>
              </a:rPr>
              <a:t> </a:t>
            </a:r>
            <a:r>
              <a:rPr sz="1100" spc="-10" dirty="0">
                <a:latin typeface="Calibri"/>
                <a:cs typeface="Calibri"/>
              </a:rPr>
              <a:t>inside</a:t>
            </a:r>
            <a:r>
              <a:rPr sz="1100" spc="-5" dirty="0">
                <a:latin typeface="Calibri"/>
                <a:cs typeface="Calibri"/>
              </a:rPr>
              <a:t> </a:t>
            </a:r>
            <a:r>
              <a:rPr sz="1100" dirty="0">
                <a:latin typeface="Calibri"/>
                <a:cs typeface="Calibri"/>
              </a:rPr>
              <a:t>and </a:t>
            </a:r>
            <a:r>
              <a:rPr sz="1100" spc="-5" dirty="0">
                <a:latin typeface="Calibri"/>
                <a:cs typeface="Calibri"/>
              </a:rPr>
              <a:t>outside </a:t>
            </a:r>
            <a:r>
              <a:rPr sz="1100" dirty="0">
                <a:latin typeface="Calibri"/>
                <a:cs typeface="Calibri"/>
              </a:rPr>
              <a:t> the</a:t>
            </a:r>
            <a:r>
              <a:rPr sz="1100" spc="5" dirty="0">
                <a:latin typeface="Calibri"/>
                <a:cs typeface="Calibri"/>
              </a:rPr>
              <a:t> </a:t>
            </a:r>
            <a:r>
              <a:rPr sz="1100" spc="-5" dirty="0">
                <a:latin typeface="Calibri"/>
                <a:cs typeface="Calibri"/>
              </a:rPr>
              <a:t>house.</a:t>
            </a:r>
            <a:r>
              <a:rPr sz="1100" dirty="0">
                <a:latin typeface="Calibri"/>
                <a:cs typeface="Calibri"/>
              </a:rPr>
              <a:t> </a:t>
            </a:r>
            <a:r>
              <a:rPr sz="1100" spc="-5" dirty="0">
                <a:latin typeface="Calibri"/>
                <a:cs typeface="Calibri"/>
              </a:rPr>
              <a:t>In</a:t>
            </a:r>
            <a:r>
              <a:rPr sz="1100" dirty="0">
                <a:latin typeface="Calibri"/>
                <a:cs typeface="Calibri"/>
              </a:rPr>
              <a:t> the</a:t>
            </a:r>
            <a:r>
              <a:rPr sz="1100" spc="5" dirty="0">
                <a:latin typeface="Calibri"/>
                <a:cs typeface="Calibri"/>
              </a:rPr>
              <a:t> </a:t>
            </a:r>
            <a:r>
              <a:rPr sz="1100" spc="-5" dirty="0">
                <a:latin typeface="Calibri"/>
                <a:cs typeface="Calibri"/>
              </a:rPr>
              <a:t>same</a:t>
            </a:r>
            <a:r>
              <a:rPr sz="1100" dirty="0">
                <a:latin typeface="Calibri"/>
                <a:cs typeface="Calibri"/>
              </a:rPr>
              <a:t> </a:t>
            </a:r>
            <a:r>
              <a:rPr sz="1100" spc="-5" dirty="0">
                <a:latin typeface="Calibri"/>
                <a:cs typeface="Calibri"/>
              </a:rPr>
              <a:t>time,</a:t>
            </a:r>
            <a:r>
              <a:rPr sz="1100" dirty="0">
                <a:latin typeface="Calibri"/>
                <a:cs typeface="Calibri"/>
              </a:rPr>
              <a:t> </a:t>
            </a:r>
            <a:r>
              <a:rPr sz="1100" spc="-5" dirty="0">
                <a:latin typeface="Calibri"/>
                <a:cs typeface="Calibri"/>
              </a:rPr>
              <a:t>this</a:t>
            </a:r>
            <a:r>
              <a:rPr sz="1100" dirty="0">
                <a:latin typeface="Calibri"/>
                <a:cs typeface="Calibri"/>
              </a:rPr>
              <a:t> </a:t>
            </a:r>
            <a:r>
              <a:rPr sz="1100" spc="-10" dirty="0">
                <a:latin typeface="Calibri"/>
                <a:cs typeface="Calibri"/>
              </a:rPr>
              <a:t>robot</a:t>
            </a:r>
            <a:r>
              <a:rPr sz="1100" spc="-5" dirty="0">
                <a:latin typeface="Calibri"/>
                <a:cs typeface="Calibri"/>
              </a:rPr>
              <a:t> is </a:t>
            </a:r>
            <a:r>
              <a:rPr sz="1100" spc="-235" dirty="0">
                <a:latin typeface="Calibri"/>
                <a:cs typeface="Calibri"/>
              </a:rPr>
              <a:t> </a:t>
            </a:r>
            <a:r>
              <a:rPr sz="1100" dirty="0">
                <a:latin typeface="Calibri"/>
                <a:cs typeface="Calibri"/>
              </a:rPr>
              <a:t>equipped </a:t>
            </a:r>
            <a:r>
              <a:rPr sz="1100" spc="-5" dirty="0">
                <a:latin typeface="Calibri"/>
                <a:cs typeface="Calibri"/>
              </a:rPr>
              <a:t>with </a:t>
            </a:r>
            <a:r>
              <a:rPr sz="1100" spc="-10" dirty="0">
                <a:latin typeface="Calibri"/>
                <a:cs typeface="Calibri"/>
              </a:rPr>
              <a:t>humidity </a:t>
            </a:r>
            <a:r>
              <a:rPr sz="1100" spc="-5" dirty="0">
                <a:latin typeface="Calibri"/>
                <a:cs typeface="Calibri"/>
              </a:rPr>
              <a:t>and </a:t>
            </a:r>
            <a:r>
              <a:rPr sz="1100" spc="-10" dirty="0">
                <a:latin typeface="Cambria Math"/>
                <a:cs typeface="Cambria Math"/>
              </a:rPr>
              <a:t>𝐶𝑂</a:t>
            </a:r>
            <a:r>
              <a:rPr sz="1200" spc="-15" baseline="-17361" dirty="0">
                <a:latin typeface="Cambria Math"/>
                <a:cs typeface="Cambria Math"/>
              </a:rPr>
              <a:t>2</a:t>
            </a:r>
            <a:r>
              <a:rPr sz="1200" spc="232" baseline="-17361" dirty="0">
                <a:latin typeface="Cambria Math"/>
                <a:cs typeface="Cambria Math"/>
              </a:rPr>
              <a:t> </a:t>
            </a:r>
            <a:r>
              <a:rPr sz="1100" dirty="0">
                <a:latin typeface="Calibri"/>
                <a:cs typeface="Calibri"/>
              </a:rPr>
              <a:t>gas </a:t>
            </a:r>
            <a:r>
              <a:rPr sz="1100" spc="-5" dirty="0">
                <a:latin typeface="Calibri"/>
                <a:cs typeface="Calibri"/>
              </a:rPr>
              <a:t>sensor </a:t>
            </a:r>
            <a:r>
              <a:rPr sz="1100" dirty="0">
                <a:latin typeface="Calibri"/>
                <a:cs typeface="Calibri"/>
              </a:rPr>
              <a:t> </a:t>
            </a:r>
            <a:r>
              <a:rPr sz="1100" spc="-5" dirty="0">
                <a:latin typeface="Calibri"/>
                <a:cs typeface="Calibri"/>
              </a:rPr>
              <a:t>to</a:t>
            </a:r>
            <a:r>
              <a:rPr sz="1100" dirty="0">
                <a:latin typeface="Calibri"/>
                <a:cs typeface="Calibri"/>
              </a:rPr>
              <a:t> </a:t>
            </a:r>
            <a:r>
              <a:rPr sz="1100" spc="-5" dirty="0">
                <a:latin typeface="Calibri"/>
                <a:cs typeface="Calibri"/>
              </a:rPr>
              <a:t>observe</a:t>
            </a:r>
            <a:r>
              <a:rPr sz="1100" dirty="0">
                <a:latin typeface="Calibri"/>
                <a:cs typeface="Calibri"/>
              </a:rPr>
              <a:t> the</a:t>
            </a:r>
            <a:r>
              <a:rPr sz="1100" spc="5" dirty="0">
                <a:latin typeface="Calibri"/>
                <a:cs typeface="Calibri"/>
              </a:rPr>
              <a:t> </a:t>
            </a:r>
            <a:r>
              <a:rPr sz="1100" spc="-5" dirty="0">
                <a:latin typeface="Calibri"/>
                <a:cs typeface="Calibri"/>
              </a:rPr>
              <a:t>indoor</a:t>
            </a:r>
            <a:r>
              <a:rPr sz="1100" dirty="0">
                <a:latin typeface="Calibri"/>
                <a:cs typeface="Calibri"/>
              </a:rPr>
              <a:t> and</a:t>
            </a:r>
            <a:r>
              <a:rPr sz="1100" spc="250" dirty="0">
                <a:latin typeface="Calibri"/>
                <a:cs typeface="Calibri"/>
              </a:rPr>
              <a:t> </a:t>
            </a:r>
            <a:r>
              <a:rPr sz="1100" spc="-5" dirty="0">
                <a:latin typeface="Calibri"/>
                <a:cs typeface="Calibri"/>
              </a:rPr>
              <a:t>outdoor</a:t>
            </a:r>
            <a:r>
              <a:rPr sz="1100" spc="240" dirty="0">
                <a:latin typeface="Calibri"/>
                <a:cs typeface="Calibri"/>
              </a:rPr>
              <a:t> </a:t>
            </a:r>
            <a:r>
              <a:rPr sz="1100" dirty="0">
                <a:latin typeface="Calibri"/>
                <a:cs typeface="Calibri"/>
              </a:rPr>
              <a:t>air </a:t>
            </a:r>
            <a:r>
              <a:rPr sz="1100" spc="5" dirty="0">
                <a:latin typeface="Calibri"/>
                <a:cs typeface="Calibri"/>
              </a:rPr>
              <a:t> </a:t>
            </a:r>
            <a:r>
              <a:rPr sz="1100" spc="-5" dirty="0">
                <a:latin typeface="Calibri"/>
                <a:cs typeface="Calibri"/>
              </a:rPr>
              <a:t>quality.</a:t>
            </a:r>
            <a:r>
              <a:rPr sz="1100" dirty="0">
                <a:latin typeface="Calibri"/>
                <a:cs typeface="Calibri"/>
              </a:rPr>
              <a:t> While,</a:t>
            </a:r>
            <a:r>
              <a:rPr sz="1100" spc="5" dirty="0">
                <a:latin typeface="Calibri"/>
                <a:cs typeface="Calibri"/>
              </a:rPr>
              <a:t> </a:t>
            </a:r>
            <a:r>
              <a:rPr sz="1100" spc="-5" dirty="0">
                <a:latin typeface="Calibri"/>
                <a:cs typeface="Calibri"/>
              </a:rPr>
              <a:t>for</a:t>
            </a:r>
            <a:r>
              <a:rPr sz="1100" dirty="0">
                <a:latin typeface="Calibri"/>
                <a:cs typeface="Calibri"/>
              </a:rPr>
              <a:t> </a:t>
            </a:r>
            <a:r>
              <a:rPr sz="1100" spc="-5" dirty="0">
                <a:latin typeface="Calibri"/>
                <a:cs typeface="Calibri"/>
              </a:rPr>
              <a:t>the</a:t>
            </a:r>
            <a:r>
              <a:rPr sz="1100" dirty="0">
                <a:latin typeface="Calibri"/>
                <a:cs typeface="Calibri"/>
              </a:rPr>
              <a:t> </a:t>
            </a:r>
            <a:r>
              <a:rPr sz="1100" spc="-5" dirty="0">
                <a:latin typeface="Calibri"/>
                <a:cs typeface="Calibri"/>
              </a:rPr>
              <a:t>microcontroller, </a:t>
            </a:r>
            <a:r>
              <a:rPr sz="1100" dirty="0">
                <a:latin typeface="Calibri"/>
                <a:cs typeface="Calibri"/>
              </a:rPr>
              <a:t> Raspberry Pi 3B+ </a:t>
            </a:r>
            <a:r>
              <a:rPr sz="1100" spc="-5" dirty="0">
                <a:latin typeface="Calibri"/>
                <a:cs typeface="Calibri"/>
              </a:rPr>
              <a:t>is used as </a:t>
            </a:r>
            <a:r>
              <a:rPr sz="1100" dirty="0">
                <a:latin typeface="Calibri"/>
                <a:cs typeface="Calibri"/>
              </a:rPr>
              <a:t>a </a:t>
            </a:r>
            <a:r>
              <a:rPr sz="1100" spc="-5" dirty="0">
                <a:latin typeface="Calibri"/>
                <a:cs typeface="Calibri"/>
              </a:rPr>
              <a:t>main controller </a:t>
            </a:r>
            <a:r>
              <a:rPr sz="1100" dirty="0">
                <a:latin typeface="Calibri"/>
                <a:cs typeface="Calibri"/>
              </a:rPr>
              <a:t> </a:t>
            </a:r>
            <a:r>
              <a:rPr sz="1100" spc="-5" dirty="0">
                <a:latin typeface="Calibri"/>
                <a:cs typeface="Calibri"/>
              </a:rPr>
              <a:t>to</a:t>
            </a:r>
            <a:r>
              <a:rPr sz="1100" dirty="0">
                <a:latin typeface="Calibri"/>
                <a:cs typeface="Calibri"/>
              </a:rPr>
              <a:t> </a:t>
            </a:r>
            <a:r>
              <a:rPr sz="1100" spc="-5" dirty="0">
                <a:latin typeface="Calibri"/>
                <a:cs typeface="Calibri"/>
              </a:rPr>
              <a:t>control</a:t>
            </a:r>
            <a:r>
              <a:rPr sz="1100" dirty="0">
                <a:latin typeface="Calibri"/>
                <a:cs typeface="Calibri"/>
              </a:rPr>
              <a:t> the</a:t>
            </a:r>
            <a:r>
              <a:rPr sz="1100" spc="5" dirty="0">
                <a:latin typeface="Calibri"/>
                <a:cs typeface="Calibri"/>
              </a:rPr>
              <a:t> </a:t>
            </a:r>
            <a:r>
              <a:rPr sz="1100" spc="-5" dirty="0">
                <a:latin typeface="Calibri"/>
                <a:cs typeface="Calibri"/>
              </a:rPr>
              <a:t>motor</a:t>
            </a:r>
            <a:r>
              <a:rPr sz="1100" dirty="0">
                <a:latin typeface="Calibri"/>
                <a:cs typeface="Calibri"/>
              </a:rPr>
              <a:t> and</a:t>
            </a:r>
            <a:r>
              <a:rPr sz="1100" spc="5" dirty="0">
                <a:latin typeface="Calibri"/>
                <a:cs typeface="Calibri"/>
              </a:rPr>
              <a:t> </a:t>
            </a:r>
            <a:r>
              <a:rPr sz="1100" dirty="0">
                <a:latin typeface="Calibri"/>
                <a:cs typeface="Calibri"/>
              </a:rPr>
              <a:t>received</a:t>
            </a:r>
            <a:r>
              <a:rPr sz="1100" spc="250" dirty="0">
                <a:latin typeface="Calibri"/>
                <a:cs typeface="Calibri"/>
              </a:rPr>
              <a:t> </a:t>
            </a:r>
            <a:r>
              <a:rPr sz="1100" dirty="0">
                <a:latin typeface="Calibri"/>
                <a:cs typeface="Calibri"/>
              </a:rPr>
              <a:t>the </a:t>
            </a:r>
            <a:r>
              <a:rPr sz="1100" spc="5" dirty="0">
                <a:latin typeface="Calibri"/>
                <a:cs typeface="Calibri"/>
              </a:rPr>
              <a:t> </a:t>
            </a:r>
            <a:r>
              <a:rPr sz="1100" spc="-5" dirty="0">
                <a:latin typeface="Calibri"/>
                <a:cs typeface="Calibri"/>
              </a:rPr>
              <a:t>sensors</a:t>
            </a:r>
            <a:r>
              <a:rPr sz="1100" dirty="0">
                <a:latin typeface="Calibri"/>
                <a:cs typeface="Calibri"/>
              </a:rPr>
              <a:t> </a:t>
            </a:r>
            <a:r>
              <a:rPr sz="1100" spc="-5" dirty="0">
                <a:latin typeface="Calibri"/>
                <a:cs typeface="Calibri"/>
              </a:rPr>
              <a:t>data</a:t>
            </a:r>
            <a:r>
              <a:rPr sz="1100" dirty="0">
                <a:latin typeface="Calibri"/>
                <a:cs typeface="Calibri"/>
              </a:rPr>
              <a:t> via</a:t>
            </a:r>
            <a:r>
              <a:rPr sz="1100" spc="5" dirty="0">
                <a:latin typeface="Calibri"/>
                <a:cs typeface="Calibri"/>
              </a:rPr>
              <a:t> </a:t>
            </a:r>
            <a:r>
              <a:rPr sz="1100" spc="-5" dirty="0">
                <a:latin typeface="Calibri"/>
                <a:cs typeface="Calibri"/>
              </a:rPr>
              <a:t>ROS</a:t>
            </a:r>
            <a:r>
              <a:rPr sz="1100" dirty="0">
                <a:latin typeface="Calibri"/>
                <a:cs typeface="Calibri"/>
              </a:rPr>
              <a:t> </a:t>
            </a:r>
            <a:r>
              <a:rPr sz="1100" spc="-5" dirty="0">
                <a:latin typeface="Calibri"/>
                <a:cs typeface="Calibri"/>
              </a:rPr>
              <a:t>environment.</a:t>
            </a:r>
            <a:r>
              <a:rPr sz="1100" spc="240" dirty="0">
                <a:latin typeface="Calibri"/>
                <a:cs typeface="Calibri"/>
              </a:rPr>
              <a:t> </a:t>
            </a:r>
            <a:r>
              <a:rPr sz="1100" spc="-5" dirty="0">
                <a:latin typeface="Calibri"/>
                <a:cs typeface="Calibri"/>
              </a:rPr>
              <a:t>The </a:t>
            </a:r>
            <a:r>
              <a:rPr sz="1100" dirty="0">
                <a:latin typeface="Calibri"/>
                <a:cs typeface="Calibri"/>
              </a:rPr>
              <a:t> </a:t>
            </a:r>
            <a:r>
              <a:rPr sz="1100" spc="-5" dirty="0">
                <a:latin typeface="Calibri"/>
                <a:cs typeface="Calibri"/>
              </a:rPr>
              <a:t>simple programming </a:t>
            </a:r>
            <a:r>
              <a:rPr sz="1100" dirty="0">
                <a:latin typeface="Calibri"/>
                <a:cs typeface="Calibri"/>
              </a:rPr>
              <a:t>of </a:t>
            </a:r>
            <a:r>
              <a:rPr sz="1100" spc="-5" dirty="0">
                <a:latin typeface="Calibri"/>
                <a:cs typeface="Calibri"/>
              </a:rPr>
              <a:t>C++ is used to link up </a:t>
            </a:r>
            <a:r>
              <a:rPr sz="1100" dirty="0">
                <a:latin typeface="Calibri"/>
                <a:cs typeface="Calibri"/>
              </a:rPr>
              <a:t> the</a:t>
            </a:r>
            <a:r>
              <a:rPr sz="1100" spc="-20" dirty="0">
                <a:latin typeface="Calibri"/>
                <a:cs typeface="Calibri"/>
              </a:rPr>
              <a:t> </a:t>
            </a:r>
            <a:r>
              <a:rPr sz="1100" dirty="0">
                <a:latin typeface="Calibri"/>
                <a:cs typeface="Calibri"/>
              </a:rPr>
              <a:t>motor</a:t>
            </a:r>
            <a:r>
              <a:rPr sz="1100" spc="-40" dirty="0">
                <a:latin typeface="Calibri"/>
                <a:cs typeface="Calibri"/>
              </a:rPr>
              <a:t> </a:t>
            </a:r>
            <a:r>
              <a:rPr sz="1100" dirty="0">
                <a:latin typeface="Calibri"/>
                <a:cs typeface="Calibri"/>
              </a:rPr>
              <a:t>and</a:t>
            </a:r>
            <a:r>
              <a:rPr sz="1100" spc="-20" dirty="0">
                <a:latin typeface="Calibri"/>
                <a:cs typeface="Calibri"/>
              </a:rPr>
              <a:t> </a:t>
            </a:r>
            <a:r>
              <a:rPr sz="1100" dirty="0">
                <a:latin typeface="Calibri"/>
                <a:cs typeface="Calibri"/>
              </a:rPr>
              <a:t>the</a:t>
            </a:r>
            <a:r>
              <a:rPr sz="1100" spc="-20" dirty="0">
                <a:latin typeface="Calibri"/>
                <a:cs typeface="Calibri"/>
              </a:rPr>
              <a:t> </a:t>
            </a:r>
            <a:r>
              <a:rPr sz="1100" dirty="0">
                <a:latin typeface="Calibri"/>
                <a:cs typeface="Calibri"/>
              </a:rPr>
              <a:t>laptop</a:t>
            </a:r>
            <a:r>
              <a:rPr sz="1100" spc="-45" dirty="0">
                <a:latin typeface="Calibri"/>
                <a:cs typeface="Calibri"/>
              </a:rPr>
              <a:t> </a:t>
            </a:r>
            <a:r>
              <a:rPr sz="1100" dirty="0">
                <a:latin typeface="Calibri"/>
                <a:cs typeface="Calibri"/>
              </a:rPr>
              <a:t>keyboard</a:t>
            </a:r>
            <a:r>
              <a:rPr sz="1100" spc="-30" dirty="0">
                <a:latin typeface="Calibri"/>
                <a:cs typeface="Calibri"/>
              </a:rPr>
              <a:t> </a:t>
            </a:r>
            <a:r>
              <a:rPr sz="1100" dirty="0">
                <a:latin typeface="Calibri"/>
                <a:cs typeface="Calibri"/>
              </a:rPr>
              <a:t>together.</a:t>
            </a:r>
            <a:endParaRPr sz="1100">
              <a:latin typeface="Calibri"/>
              <a:cs typeface="Calibri"/>
            </a:endParaRPr>
          </a:p>
        </p:txBody>
      </p:sp>
      <p:sp>
        <p:nvSpPr>
          <p:cNvPr id="35" name="object 35"/>
          <p:cNvSpPr txBox="1"/>
          <p:nvPr/>
        </p:nvSpPr>
        <p:spPr>
          <a:xfrm>
            <a:off x="796239" y="5568882"/>
            <a:ext cx="2763520" cy="2473325"/>
          </a:xfrm>
          <a:prstGeom prst="rect">
            <a:avLst/>
          </a:prstGeom>
        </p:spPr>
        <p:txBody>
          <a:bodyPr vert="horz" wrap="square" lIns="0" tIns="12065" rIns="0" bIns="0" rtlCol="0">
            <a:spAutoFit/>
          </a:bodyPr>
          <a:lstStyle/>
          <a:p>
            <a:pPr marL="12700" marR="5080" algn="just">
              <a:lnSpc>
                <a:spcPct val="110000"/>
              </a:lnSpc>
              <a:spcBef>
                <a:spcPts val="95"/>
              </a:spcBef>
            </a:pPr>
            <a:r>
              <a:rPr sz="1100" spc="-5" dirty="0">
                <a:latin typeface="Calibri"/>
                <a:cs typeface="Calibri"/>
              </a:rPr>
              <a:t>This SGV is controlled via keyboard command </a:t>
            </a:r>
            <a:r>
              <a:rPr sz="1100" spc="-10" dirty="0">
                <a:latin typeface="Calibri"/>
                <a:cs typeface="Calibri"/>
              </a:rPr>
              <a:t>to </a:t>
            </a:r>
            <a:r>
              <a:rPr sz="1100" spc="-235" dirty="0">
                <a:latin typeface="Calibri"/>
                <a:cs typeface="Calibri"/>
              </a:rPr>
              <a:t> </a:t>
            </a:r>
            <a:r>
              <a:rPr sz="1100" spc="-5" dirty="0">
                <a:latin typeface="Calibri"/>
                <a:cs typeface="Calibri"/>
              </a:rPr>
              <a:t>manoeuvre around the house. It </a:t>
            </a:r>
            <a:r>
              <a:rPr sz="1100" dirty="0">
                <a:latin typeface="Calibri"/>
                <a:cs typeface="Calibri"/>
              </a:rPr>
              <a:t>can </a:t>
            </a:r>
            <a:r>
              <a:rPr sz="1100" spc="-10" dirty="0">
                <a:latin typeface="Calibri"/>
                <a:cs typeface="Calibri"/>
              </a:rPr>
              <a:t>go </a:t>
            </a:r>
            <a:r>
              <a:rPr sz="1100" dirty="0">
                <a:latin typeface="Calibri"/>
                <a:cs typeface="Calibri"/>
              </a:rPr>
              <a:t>as </a:t>
            </a:r>
            <a:r>
              <a:rPr sz="1100" spc="-5" dirty="0">
                <a:latin typeface="Calibri"/>
                <a:cs typeface="Calibri"/>
              </a:rPr>
              <a:t>far </a:t>
            </a:r>
            <a:r>
              <a:rPr sz="1100" dirty="0">
                <a:latin typeface="Calibri"/>
                <a:cs typeface="Calibri"/>
              </a:rPr>
              <a:t>as </a:t>
            </a:r>
            <a:r>
              <a:rPr sz="1100" spc="-235" dirty="0">
                <a:latin typeface="Calibri"/>
                <a:cs typeface="Calibri"/>
              </a:rPr>
              <a:t> </a:t>
            </a:r>
            <a:r>
              <a:rPr sz="1100" dirty="0">
                <a:latin typeface="Calibri"/>
                <a:cs typeface="Calibri"/>
              </a:rPr>
              <a:t>the</a:t>
            </a:r>
            <a:r>
              <a:rPr sz="1100" spc="105" dirty="0">
                <a:latin typeface="Calibri"/>
                <a:cs typeface="Calibri"/>
              </a:rPr>
              <a:t> </a:t>
            </a:r>
            <a:r>
              <a:rPr sz="1100" spc="-5" dirty="0">
                <a:latin typeface="Calibri"/>
                <a:cs typeface="Calibri"/>
              </a:rPr>
              <a:t>SGV</a:t>
            </a:r>
            <a:r>
              <a:rPr sz="1100" spc="120" dirty="0">
                <a:latin typeface="Calibri"/>
                <a:cs typeface="Calibri"/>
              </a:rPr>
              <a:t> </a:t>
            </a:r>
            <a:r>
              <a:rPr sz="1100" spc="-5" dirty="0">
                <a:latin typeface="Calibri"/>
                <a:cs typeface="Calibri"/>
              </a:rPr>
              <a:t>connect</a:t>
            </a:r>
            <a:r>
              <a:rPr sz="1100" spc="120" dirty="0">
                <a:latin typeface="Calibri"/>
                <a:cs typeface="Calibri"/>
              </a:rPr>
              <a:t> </a:t>
            </a:r>
            <a:r>
              <a:rPr sz="1100" spc="-5" dirty="0">
                <a:latin typeface="Calibri"/>
                <a:cs typeface="Calibri"/>
              </a:rPr>
              <a:t>with</a:t>
            </a:r>
            <a:r>
              <a:rPr sz="1100" spc="105" dirty="0">
                <a:latin typeface="Calibri"/>
                <a:cs typeface="Calibri"/>
              </a:rPr>
              <a:t> </a:t>
            </a:r>
            <a:r>
              <a:rPr sz="1100" spc="-5" dirty="0">
                <a:latin typeface="Calibri"/>
                <a:cs typeface="Calibri"/>
              </a:rPr>
              <a:t>the</a:t>
            </a:r>
            <a:r>
              <a:rPr sz="1100" spc="110" dirty="0">
                <a:latin typeface="Calibri"/>
                <a:cs typeface="Calibri"/>
              </a:rPr>
              <a:t> </a:t>
            </a:r>
            <a:r>
              <a:rPr sz="1100" spc="-5" dirty="0">
                <a:latin typeface="Calibri"/>
                <a:cs typeface="Calibri"/>
              </a:rPr>
              <a:t>home</a:t>
            </a:r>
            <a:r>
              <a:rPr sz="1100" spc="110" dirty="0">
                <a:latin typeface="Calibri"/>
                <a:cs typeface="Calibri"/>
              </a:rPr>
              <a:t> </a:t>
            </a:r>
            <a:r>
              <a:rPr sz="1100" spc="-5" dirty="0">
                <a:latin typeface="Calibri"/>
                <a:cs typeface="Calibri"/>
              </a:rPr>
              <a:t>WIFI</a:t>
            </a:r>
            <a:r>
              <a:rPr sz="1100" spc="110" dirty="0">
                <a:latin typeface="Calibri"/>
                <a:cs typeface="Calibri"/>
              </a:rPr>
              <a:t> </a:t>
            </a:r>
            <a:r>
              <a:rPr sz="1100" spc="-5" dirty="0">
                <a:latin typeface="Calibri"/>
                <a:cs typeface="Calibri"/>
              </a:rPr>
              <a:t>network. </a:t>
            </a:r>
            <a:r>
              <a:rPr sz="1100" spc="-235" dirty="0">
                <a:latin typeface="Calibri"/>
                <a:cs typeface="Calibri"/>
              </a:rPr>
              <a:t> </a:t>
            </a:r>
            <a:r>
              <a:rPr sz="1100" spc="-5" dirty="0">
                <a:latin typeface="Calibri"/>
                <a:cs typeface="Calibri"/>
              </a:rPr>
              <a:t>If the SGV </a:t>
            </a:r>
            <a:r>
              <a:rPr sz="1100" dirty="0">
                <a:latin typeface="Calibri"/>
                <a:cs typeface="Calibri"/>
              </a:rPr>
              <a:t>move </a:t>
            </a:r>
            <a:r>
              <a:rPr sz="1100" spc="-5" dirty="0">
                <a:latin typeface="Calibri"/>
                <a:cs typeface="Calibri"/>
              </a:rPr>
              <a:t>outside the </a:t>
            </a:r>
            <a:r>
              <a:rPr sz="1100" dirty="0">
                <a:latin typeface="Calibri"/>
                <a:cs typeface="Calibri"/>
              </a:rPr>
              <a:t>WIFI </a:t>
            </a:r>
            <a:r>
              <a:rPr sz="1100" spc="-5" dirty="0">
                <a:latin typeface="Calibri"/>
                <a:cs typeface="Calibri"/>
              </a:rPr>
              <a:t>signal range, </a:t>
            </a:r>
            <a:r>
              <a:rPr sz="1100" dirty="0">
                <a:latin typeface="Calibri"/>
                <a:cs typeface="Calibri"/>
              </a:rPr>
              <a:t> the </a:t>
            </a:r>
            <a:r>
              <a:rPr sz="1100" spc="-10" dirty="0">
                <a:latin typeface="Calibri"/>
                <a:cs typeface="Calibri"/>
              </a:rPr>
              <a:t>user </a:t>
            </a:r>
            <a:r>
              <a:rPr sz="1100" spc="-5" dirty="0">
                <a:latin typeface="Calibri"/>
                <a:cs typeface="Calibri"/>
              </a:rPr>
              <a:t>cannot control the SGV until </a:t>
            </a:r>
            <a:r>
              <a:rPr sz="1100" dirty="0">
                <a:latin typeface="Calibri"/>
                <a:cs typeface="Calibri"/>
              </a:rPr>
              <a:t>the </a:t>
            </a:r>
            <a:r>
              <a:rPr sz="1100" spc="-10" dirty="0">
                <a:latin typeface="Calibri"/>
                <a:cs typeface="Calibri"/>
              </a:rPr>
              <a:t>signal </a:t>
            </a:r>
            <a:r>
              <a:rPr sz="1100" spc="-5" dirty="0">
                <a:latin typeface="Calibri"/>
                <a:cs typeface="Calibri"/>
              </a:rPr>
              <a:t> comes</a:t>
            </a:r>
            <a:r>
              <a:rPr sz="1100" dirty="0">
                <a:latin typeface="Calibri"/>
                <a:cs typeface="Calibri"/>
              </a:rPr>
              <a:t> </a:t>
            </a:r>
            <a:r>
              <a:rPr sz="1100" spc="-5" dirty="0">
                <a:latin typeface="Calibri"/>
                <a:cs typeface="Calibri"/>
              </a:rPr>
              <a:t>back.</a:t>
            </a:r>
            <a:r>
              <a:rPr sz="1100" dirty="0">
                <a:latin typeface="Calibri"/>
                <a:cs typeface="Calibri"/>
              </a:rPr>
              <a:t> </a:t>
            </a:r>
            <a:r>
              <a:rPr sz="1100" spc="-5" dirty="0">
                <a:latin typeface="Calibri"/>
                <a:cs typeface="Calibri"/>
              </a:rPr>
              <a:t>Therefore,</a:t>
            </a:r>
            <a:r>
              <a:rPr sz="1100" dirty="0">
                <a:latin typeface="Calibri"/>
                <a:cs typeface="Calibri"/>
              </a:rPr>
              <a:t> </a:t>
            </a:r>
            <a:r>
              <a:rPr sz="1100" spc="-5" dirty="0">
                <a:latin typeface="Calibri"/>
                <a:cs typeface="Calibri"/>
              </a:rPr>
              <a:t>to</a:t>
            </a:r>
            <a:r>
              <a:rPr sz="1100" dirty="0">
                <a:latin typeface="Calibri"/>
                <a:cs typeface="Calibri"/>
              </a:rPr>
              <a:t> </a:t>
            </a:r>
            <a:r>
              <a:rPr sz="1100" spc="-5" dirty="0">
                <a:latin typeface="Calibri"/>
                <a:cs typeface="Calibri"/>
              </a:rPr>
              <a:t>increase</a:t>
            </a:r>
            <a:r>
              <a:rPr sz="1100" dirty="0">
                <a:latin typeface="Calibri"/>
                <a:cs typeface="Calibri"/>
              </a:rPr>
              <a:t> the</a:t>
            </a:r>
            <a:r>
              <a:rPr sz="1100" spc="5" dirty="0">
                <a:latin typeface="Calibri"/>
                <a:cs typeface="Calibri"/>
              </a:rPr>
              <a:t> </a:t>
            </a:r>
            <a:r>
              <a:rPr sz="1100" spc="-5" dirty="0">
                <a:latin typeface="Calibri"/>
                <a:cs typeface="Calibri"/>
              </a:rPr>
              <a:t>WIFI </a:t>
            </a:r>
            <a:r>
              <a:rPr sz="1100" dirty="0">
                <a:latin typeface="Calibri"/>
                <a:cs typeface="Calibri"/>
              </a:rPr>
              <a:t> </a:t>
            </a:r>
            <a:r>
              <a:rPr sz="1100" spc="-5" dirty="0">
                <a:latin typeface="Calibri"/>
                <a:cs typeface="Calibri"/>
              </a:rPr>
              <a:t>range,</a:t>
            </a:r>
            <a:r>
              <a:rPr sz="1100" spc="-10" dirty="0">
                <a:latin typeface="Calibri"/>
                <a:cs typeface="Calibri"/>
              </a:rPr>
              <a:t> </a:t>
            </a:r>
            <a:r>
              <a:rPr sz="1100" dirty="0">
                <a:latin typeface="Calibri"/>
                <a:cs typeface="Calibri"/>
              </a:rPr>
              <a:t>WIFI</a:t>
            </a:r>
            <a:r>
              <a:rPr sz="1100" spc="-15" dirty="0">
                <a:latin typeface="Calibri"/>
                <a:cs typeface="Calibri"/>
              </a:rPr>
              <a:t> </a:t>
            </a:r>
            <a:r>
              <a:rPr sz="1100" spc="-5" dirty="0">
                <a:latin typeface="Calibri"/>
                <a:cs typeface="Calibri"/>
              </a:rPr>
              <a:t>antenna</a:t>
            </a:r>
            <a:r>
              <a:rPr sz="1100" spc="-20" dirty="0">
                <a:latin typeface="Calibri"/>
                <a:cs typeface="Calibri"/>
              </a:rPr>
              <a:t> </a:t>
            </a:r>
            <a:r>
              <a:rPr sz="1100" spc="-5" dirty="0">
                <a:latin typeface="Calibri"/>
                <a:cs typeface="Calibri"/>
              </a:rPr>
              <a:t>is</a:t>
            </a:r>
            <a:r>
              <a:rPr sz="1100" spc="-10" dirty="0">
                <a:latin typeface="Calibri"/>
                <a:cs typeface="Calibri"/>
              </a:rPr>
              <a:t> </a:t>
            </a:r>
            <a:r>
              <a:rPr sz="1100" spc="-5" dirty="0">
                <a:latin typeface="Calibri"/>
                <a:cs typeface="Calibri"/>
              </a:rPr>
              <a:t>used</a:t>
            </a:r>
            <a:r>
              <a:rPr sz="1100" spc="-10" dirty="0">
                <a:latin typeface="Calibri"/>
                <a:cs typeface="Calibri"/>
              </a:rPr>
              <a:t> </a:t>
            </a:r>
            <a:r>
              <a:rPr sz="1100" spc="-5" dirty="0">
                <a:latin typeface="Calibri"/>
                <a:cs typeface="Calibri"/>
              </a:rPr>
              <a:t>as</a:t>
            </a:r>
            <a:r>
              <a:rPr sz="1100" spc="-10" dirty="0">
                <a:latin typeface="Calibri"/>
                <a:cs typeface="Calibri"/>
              </a:rPr>
              <a:t> </a:t>
            </a:r>
            <a:r>
              <a:rPr sz="1100" dirty="0">
                <a:latin typeface="Calibri"/>
                <a:cs typeface="Calibri"/>
              </a:rPr>
              <a:t>a WIFI</a:t>
            </a:r>
            <a:r>
              <a:rPr sz="1100" spc="-30" dirty="0">
                <a:latin typeface="Calibri"/>
                <a:cs typeface="Calibri"/>
              </a:rPr>
              <a:t> </a:t>
            </a:r>
            <a:r>
              <a:rPr sz="1100" dirty="0">
                <a:latin typeface="Calibri"/>
                <a:cs typeface="Calibri"/>
              </a:rPr>
              <a:t>extender.</a:t>
            </a:r>
            <a:endParaRPr sz="1100">
              <a:latin typeface="Calibri"/>
              <a:cs typeface="Calibri"/>
            </a:endParaRPr>
          </a:p>
          <a:p>
            <a:pPr>
              <a:lnSpc>
                <a:spcPct val="100000"/>
              </a:lnSpc>
              <a:spcBef>
                <a:spcPts val="15"/>
              </a:spcBef>
            </a:pPr>
            <a:endParaRPr sz="1500">
              <a:latin typeface="Calibri"/>
              <a:cs typeface="Calibri"/>
            </a:endParaRPr>
          </a:p>
          <a:p>
            <a:pPr marL="12700" marR="5715" algn="just">
              <a:lnSpc>
                <a:spcPct val="110000"/>
              </a:lnSpc>
            </a:pPr>
            <a:r>
              <a:rPr sz="1100" spc="-5" dirty="0">
                <a:latin typeface="Calibri"/>
                <a:cs typeface="Calibri"/>
              </a:rPr>
              <a:t>The</a:t>
            </a:r>
            <a:r>
              <a:rPr sz="1100" dirty="0">
                <a:latin typeface="Calibri"/>
                <a:cs typeface="Calibri"/>
              </a:rPr>
              <a:t> </a:t>
            </a:r>
            <a:r>
              <a:rPr sz="1100" spc="-5" dirty="0">
                <a:latin typeface="Calibri"/>
                <a:cs typeface="Calibri"/>
              </a:rPr>
              <a:t>body</a:t>
            </a:r>
            <a:r>
              <a:rPr sz="1100" dirty="0">
                <a:latin typeface="Calibri"/>
                <a:cs typeface="Calibri"/>
              </a:rPr>
              <a:t> </a:t>
            </a:r>
            <a:r>
              <a:rPr sz="1100" spc="-5" dirty="0">
                <a:latin typeface="Calibri"/>
                <a:cs typeface="Calibri"/>
              </a:rPr>
              <a:t>kit </a:t>
            </a:r>
            <a:r>
              <a:rPr sz="1100" dirty="0">
                <a:latin typeface="Calibri"/>
                <a:cs typeface="Calibri"/>
              </a:rPr>
              <a:t>of </a:t>
            </a:r>
            <a:r>
              <a:rPr sz="1100" spc="-5" dirty="0">
                <a:latin typeface="Calibri"/>
                <a:cs typeface="Calibri"/>
              </a:rPr>
              <a:t>this</a:t>
            </a:r>
            <a:r>
              <a:rPr sz="1100" dirty="0">
                <a:latin typeface="Calibri"/>
                <a:cs typeface="Calibri"/>
              </a:rPr>
              <a:t> </a:t>
            </a:r>
            <a:r>
              <a:rPr sz="1100" spc="-5" dirty="0">
                <a:latin typeface="Calibri"/>
                <a:cs typeface="Calibri"/>
              </a:rPr>
              <a:t>SGV</a:t>
            </a:r>
            <a:r>
              <a:rPr sz="1100" dirty="0">
                <a:latin typeface="Calibri"/>
                <a:cs typeface="Calibri"/>
              </a:rPr>
              <a:t> </a:t>
            </a:r>
            <a:r>
              <a:rPr sz="1100" spc="-10" dirty="0">
                <a:latin typeface="Calibri"/>
                <a:cs typeface="Calibri"/>
              </a:rPr>
              <a:t>is</a:t>
            </a:r>
            <a:r>
              <a:rPr sz="1100" spc="-5" dirty="0">
                <a:latin typeface="Calibri"/>
                <a:cs typeface="Calibri"/>
              </a:rPr>
              <a:t> designed</a:t>
            </a:r>
            <a:r>
              <a:rPr sz="1100" spc="235" dirty="0">
                <a:latin typeface="Calibri"/>
                <a:cs typeface="Calibri"/>
              </a:rPr>
              <a:t> </a:t>
            </a:r>
            <a:r>
              <a:rPr sz="1100" spc="-5" dirty="0">
                <a:latin typeface="Calibri"/>
                <a:cs typeface="Calibri"/>
              </a:rPr>
              <a:t>in</a:t>
            </a:r>
            <a:r>
              <a:rPr sz="1100" spc="240" dirty="0">
                <a:latin typeface="Calibri"/>
                <a:cs typeface="Calibri"/>
              </a:rPr>
              <a:t> </a:t>
            </a:r>
            <a:r>
              <a:rPr sz="1100" spc="-5" dirty="0">
                <a:latin typeface="Calibri"/>
                <a:cs typeface="Calibri"/>
              </a:rPr>
              <a:t>CATIA </a:t>
            </a:r>
            <a:r>
              <a:rPr sz="1100" spc="-235" dirty="0">
                <a:latin typeface="Calibri"/>
                <a:cs typeface="Calibri"/>
              </a:rPr>
              <a:t> </a:t>
            </a:r>
            <a:r>
              <a:rPr sz="1100" dirty="0">
                <a:latin typeface="Calibri"/>
                <a:cs typeface="Calibri"/>
              </a:rPr>
              <a:t>and</a:t>
            </a:r>
            <a:r>
              <a:rPr sz="1100" spc="5" dirty="0">
                <a:latin typeface="Calibri"/>
                <a:cs typeface="Calibri"/>
              </a:rPr>
              <a:t> </a:t>
            </a:r>
            <a:r>
              <a:rPr sz="1100" spc="-5" dirty="0">
                <a:latin typeface="Calibri"/>
                <a:cs typeface="Calibri"/>
              </a:rPr>
              <a:t>printed</a:t>
            </a:r>
            <a:r>
              <a:rPr sz="1100" dirty="0">
                <a:latin typeface="Calibri"/>
                <a:cs typeface="Calibri"/>
              </a:rPr>
              <a:t> </a:t>
            </a:r>
            <a:r>
              <a:rPr sz="1100" spc="-10" dirty="0">
                <a:latin typeface="Calibri"/>
                <a:cs typeface="Calibri"/>
              </a:rPr>
              <a:t>using</a:t>
            </a:r>
            <a:r>
              <a:rPr sz="1100" spc="-5" dirty="0">
                <a:latin typeface="Calibri"/>
                <a:cs typeface="Calibri"/>
              </a:rPr>
              <a:t> </a:t>
            </a:r>
            <a:r>
              <a:rPr sz="1100" spc="5" dirty="0">
                <a:latin typeface="Calibri"/>
                <a:cs typeface="Calibri"/>
              </a:rPr>
              <a:t>PLA</a:t>
            </a:r>
            <a:r>
              <a:rPr sz="1100" spc="10" dirty="0">
                <a:latin typeface="Calibri"/>
                <a:cs typeface="Calibri"/>
              </a:rPr>
              <a:t> </a:t>
            </a:r>
            <a:r>
              <a:rPr sz="1100" spc="-5" dirty="0">
                <a:latin typeface="Calibri"/>
                <a:cs typeface="Calibri"/>
              </a:rPr>
              <a:t>material.</a:t>
            </a:r>
            <a:r>
              <a:rPr sz="1100" dirty="0">
                <a:latin typeface="Calibri"/>
                <a:cs typeface="Calibri"/>
              </a:rPr>
              <a:t> </a:t>
            </a:r>
            <a:r>
              <a:rPr sz="1100" spc="-5" dirty="0">
                <a:latin typeface="Calibri"/>
                <a:cs typeface="Calibri"/>
              </a:rPr>
              <a:t>The</a:t>
            </a:r>
            <a:r>
              <a:rPr sz="1100" dirty="0">
                <a:latin typeface="Calibri"/>
                <a:cs typeface="Calibri"/>
              </a:rPr>
              <a:t> </a:t>
            </a:r>
            <a:r>
              <a:rPr sz="1100" spc="-5" dirty="0">
                <a:latin typeface="Calibri"/>
                <a:cs typeface="Calibri"/>
              </a:rPr>
              <a:t>SGV</a:t>
            </a:r>
            <a:r>
              <a:rPr sz="1100" dirty="0">
                <a:latin typeface="Calibri"/>
                <a:cs typeface="Calibri"/>
              </a:rPr>
              <a:t> </a:t>
            </a:r>
            <a:r>
              <a:rPr sz="1100" spc="-15" dirty="0">
                <a:latin typeface="Calibri"/>
                <a:cs typeface="Calibri"/>
              </a:rPr>
              <a:t>is </a:t>
            </a:r>
            <a:r>
              <a:rPr sz="1100" spc="-10" dirty="0">
                <a:latin typeface="Calibri"/>
                <a:cs typeface="Calibri"/>
              </a:rPr>
              <a:t> </a:t>
            </a:r>
            <a:r>
              <a:rPr sz="1100" spc="-5" dirty="0">
                <a:latin typeface="Calibri"/>
                <a:cs typeface="Calibri"/>
              </a:rPr>
              <a:t>powered</a:t>
            </a:r>
            <a:r>
              <a:rPr sz="1100" dirty="0">
                <a:latin typeface="Calibri"/>
                <a:cs typeface="Calibri"/>
              </a:rPr>
              <a:t> </a:t>
            </a:r>
            <a:r>
              <a:rPr sz="1100" spc="-5" dirty="0">
                <a:latin typeface="Calibri"/>
                <a:cs typeface="Calibri"/>
              </a:rPr>
              <a:t>by </a:t>
            </a:r>
            <a:r>
              <a:rPr sz="1100" dirty="0">
                <a:latin typeface="Calibri"/>
                <a:cs typeface="Calibri"/>
              </a:rPr>
              <a:t>Power</a:t>
            </a:r>
            <a:r>
              <a:rPr sz="1100" spc="5" dirty="0">
                <a:latin typeface="Calibri"/>
                <a:cs typeface="Calibri"/>
              </a:rPr>
              <a:t> </a:t>
            </a:r>
            <a:r>
              <a:rPr sz="1100" spc="-5" dirty="0">
                <a:latin typeface="Calibri"/>
                <a:cs typeface="Calibri"/>
              </a:rPr>
              <a:t>Bank</a:t>
            </a:r>
            <a:r>
              <a:rPr sz="1100" dirty="0">
                <a:latin typeface="Calibri"/>
                <a:cs typeface="Calibri"/>
              </a:rPr>
              <a:t> and</a:t>
            </a:r>
            <a:r>
              <a:rPr sz="1100" spc="5" dirty="0">
                <a:latin typeface="Calibri"/>
                <a:cs typeface="Calibri"/>
              </a:rPr>
              <a:t> </a:t>
            </a:r>
            <a:r>
              <a:rPr sz="1100" dirty="0">
                <a:latin typeface="Calibri"/>
                <a:cs typeface="Calibri"/>
              </a:rPr>
              <a:t>2200 mAH </a:t>
            </a:r>
            <a:r>
              <a:rPr sz="1100" spc="-5" dirty="0">
                <a:latin typeface="Calibri"/>
                <a:cs typeface="Calibri"/>
              </a:rPr>
              <a:t>LiPo </a:t>
            </a:r>
            <a:r>
              <a:rPr sz="1100" dirty="0">
                <a:latin typeface="Calibri"/>
                <a:cs typeface="Calibri"/>
              </a:rPr>
              <a:t> </a:t>
            </a:r>
            <a:r>
              <a:rPr sz="1100" spc="-5" dirty="0">
                <a:latin typeface="Calibri"/>
                <a:cs typeface="Calibri"/>
              </a:rPr>
              <a:t>battery to power up </a:t>
            </a:r>
            <a:r>
              <a:rPr sz="1100" dirty="0">
                <a:latin typeface="Calibri"/>
                <a:cs typeface="Calibri"/>
              </a:rPr>
              <a:t>4 DC </a:t>
            </a:r>
            <a:r>
              <a:rPr sz="1100" spc="-5" dirty="0">
                <a:latin typeface="Calibri"/>
                <a:cs typeface="Calibri"/>
              </a:rPr>
              <a:t>motors </a:t>
            </a:r>
            <a:r>
              <a:rPr sz="1100" dirty="0">
                <a:latin typeface="Calibri"/>
                <a:cs typeface="Calibri"/>
              </a:rPr>
              <a:t>and </a:t>
            </a:r>
            <a:r>
              <a:rPr sz="1100" spc="-5" dirty="0">
                <a:latin typeface="Calibri"/>
                <a:cs typeface="Calibri"/>
              </a:rPr>
              <a:t>Raspberry </a:t>
            </a:r>
            <a:r>
              <a:rPr sz="1100" spc="-235" dirty="0">
                <a:latin typeface="Calibri"/>
                <a:cs typeface="Calibri"/>
              </a:rPr>
              <a:t> </a:t>
            </a:r>
            <a:r>
              <a:rPr sz="1100" dirty="0">
                <a:latin typeface="Calibri"/>
                <a:cs typeface="Calibri"/>
              </a:rPr>
              <a:t>Pi</a:t>
            </a:r>
            <a:r>
              <a:rPr sz="1100" spc="-15" dirty="0">
                <a:latin typeface="Calibri"/>
                <a:cs typeface="Calibri"/>
              </a:rPr>
              <a:t> </a:t>
            </a:r>
            <a:r>
              <a:rPr sz="1100" dirty="0">
                <a:latin typeface="Calibri"/>
                <a:cs typeface="Calibri"/>
              </a:rPr>
              <a:t>3B+.</a:t>
            </a:r>
            <a:endParaRPr sz="1100">
              <a:latin typeface="Calibri"/>
              <a:cs typeface="Calibri"/>
            </a:endParaRPr>
          </a:p>
        </p:txBody>
      </p:sp>
      <p:sp>
        <p:nvSpPr>
          <p:cNvPr id="36" name="TextBox 35">
            <a:extLst>
              <a:ext uri="{FF2B5EF4-FFF2-40B4-BE49-F238E27FC236}">
                <a16:creationId xmlns:a16="http://schemas.microsoft.com/office/drawing/2014/main" id="{79CCA38C-7A8B-5946-97F4-FB57602E9F81}"/>
              </a:ext>
            </a:extLst>
          </p:cNvPr>
          <p:cNvSpPr txBox="1"/>
          <p:nvPr/>
        </p:nvSpPr>
        <p:spPr>
          <a:xfrm>
            <a:off x="2865055" y="1248220"/>
            <a:ext cx="1923925" cy="400110"/>
          </a:xfrm>
          <a:prstGeom prst="rect">
            <a:avLst/>
          </a:prstGeom>
          <a:noFill/>
        </p:spPr>
        <p:txBody>
          <a:bodyPr wrap="none" rtlCol="0">
            <a:spAutoFit/>
          </a:bodyPr>
          <a:lstStyle/>
          <a:p>
            <a:pPr algn="ctr"/>
            <a:r>
              <a:rPr lang="en-US" sz="2000" b="1" dirty="0">
                <a:solidFill>
                  <a:srgbClr val="205868"/>
                </a:solidFill>
                <a:latin typeface="Bahnschrift Condensed" panose="020B0502040204020203" pitchFamily="34" charset="0"/>
              </a:rPr>
              <a:t>INDOOR         TESTING</a:t>
            </a:r>
            <a:endParaRPr lang="en-MY" sz="2000" b="1" dirty="0">
              <a:solidFill>
                <a:srgbClr val="205868"/>
              </a:solidFill>
              <a:latin typeface="Bahnschrift Condensed" panose="020B0502040204020203" pitchFamily="34" charset="0"/>
            </a:endParaRPr>
          </a:p>
        </p:txBody>
      </p:sp>
      <p:sp>
        <p:nvSpPr>
          <p:cNvPr id="37" name="TextBox 36">
            <a:extLst>
              <a:ext uri="{FF2B5EF4-FFF2-40B4-BE49-F238E27FC236}">
                <a16:creationId xmlns:a16="http://schemas.microsoft.com/office/drawing/2014/main" id="{A8646F19-CE0B-A278-FF2A-CA50E71B86BD}"/>
              </a:ext>
            </a:extLst>
          </p:cNvPr>
          <p:cNvSpPr txBox="1"/>
          <p:nvPr/>
        </p:nvSpPr>
        <p:spPr>
          <a:xfrm>
            <a:off x="2743228" y="4971704"/>
            <a:ext cx="2020105" cy="400110"/>
          </a:xfrm>
          <a:prstGeom prst="rect">
            <a:avLst/>
          </a:prstGeom>
          <a:noFill/>
        </p:spPr>
        <p:txBody>
          <a:bodyPr wrap="none" rtlCol="0">
            <a:spAutoFit/>
          </a:bodyPr>
          <a:lstStyle/>
          <a:p>
            <a:pPr algn="ctr"/>
            <a:r>
              <a:rPr lang="en-US" sz="2000" b="1" dirty="0">
                <a:solidFill>
                  <a:srgbClr val="205868"/>
                </a:solidFill>
                <a:latin typeface="Bahnschrift Condensed" panose="020B0502040204020203" pitchFamily="34" charset="0"/>
              </a:rPr>
              <a:t>OUTDOOR        TESTING</a:t>
            </a:r>
            <a:endParaRPr lang="en-MY" sz="2000" b="1" dirty="0">
              <a:solidFill>
                <a:srgbClr val="205868"/>
              </a:solidFill>
              <a:latin typeface="Bahnschrift Condensed" panose="020B0502040204020203" pitchFamily="34" charset="0"/>
            </a:endParaRPr>
          </a:p>
        </p:txBody>
      </p:sp>
      <p:sp>
        <p:nvSpPr>
          <p:cNvPr id="38" name="TextBox 37">
            <a:extLst>
              <a:ext uri="{FF2B5EF4-FFF2-40B4-BE49-F238E27FC236}">
                <a16:creationId xmlns:a16="http://schemas.microsoft.com/office/drawing/2014/main" id="{6DF7A355-B300-1A47-17EF-120F84B32D30}"/>
              </a:ext>
            </a:extLst>
          </p:cNvPr>
          <p:cNvSpPr txBox="1"/>
          <p:nvPr/>
        </p:nvSpPr>
        <p:spPr>
          <a:xfrm>
            <a:off x="2990849" y="8616381"/>
            <a:ext cx="1622560" cy="400110"/>
          </a:xfrm>
          <a:prstGeom prst="rect">
            <a:avLst/>
          </a:prstGeom>
          <a:noFill/>
        </p:spPr>
        <p:txBody>
          <a:bodyPr wrap="none" rtlCol="0">
            <a:spAutoFit/>
          </a:bodyPr>
          <a:lstStyle/>
          <a:p>
            <a:pPr algn="ctr"/>
            <a:r>
              <a:rPr lang="en-US" sz="2000" b="1" dirty="0">
                <a:solidFill>
                  <a:srgbClr val="205868"/>
                </a:solidFill>
                <a:latin typeface="Bahnschrift Condensed" panose="020B0502040204020203" pitchFamily="34" charset="0"/>
              </a:rPr>
              <a:t>ROBOT       VISION</a:t>
            </a:r>
            <a:endParaRPr lang="en-MY" sz="2000" b="1" dirty="0">
              <a:solidFill>
                <a:srgbClr val="205868"/>
              </a:solidFill>
              <a:latin typeface="Bahnschrift Condensed" panose="020B0502040204020203" pitchFamily="34" charset="0"/>
            </a:endParaRPr>
          </a:p>
        </p:txBody>
      </p:sp>
      <p:sp>
        <p:nvSpPr>
          <p:cNvPr id="39" name="TextBox 38">
            <a:extLst>
              <a:ext uri="{FF2B5EF4-FFF2-40B4-BE49-F238E27FC236}">
                <a16:creationId xmlns:a16="http://schemas.microsoft.com/office/drawing/2014/main" id="{5D4EF8C2-E443-B90E-DDFC-3E0852DA50A3}"/>
              </a:ext>
            </a:extLst>
          </p:cNvPr>
          <p:cNvSpPr txBox="1"/>
          <p:nvPr/>
        </p:nvSpPr>
        <p:spPr>
          <a:xfrm>
            <a:off x="3245383" y="106053"/>
            <a:ext cx="1064715" cy="400110"/>
          </a:xfrm>
          <a:prstGeom prst="rect">
            <a:avLst/>
          </a:prstGeom>
          <a:noFill/>
        </p:spPr>
        <p:txBody>
          <a:bodyPr wrap="none" rtlCol="0">
            <a:spAutoFit/>
          </a:bodyPr>
          <a:lstStyle/>
          <a:p>
            <a:pPr algn="ctr"/>
            <a:r>
              <a:rPr lang="en-US" sz="2000" b="1" dirty="0">
                <a:latin typeface="Bahnschrift Condensed" panose="020B0502040204020203" pitchFamily="34" charset="0"/>
              </a:rPr>
              <a:t>PROJECT 2</a:t>
            </a:r>
            <a:endParaRPr lang="en-MY" sz="2000" b="1" dirty="0">
              <a:latin typeface="Bahnschrift Condensed"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E029658-50B7-7FCB-B255-990F7DF4A83B}"/>
              </a:ext>
            </a:extLst>
          </p:cNvPr>
          <p:cNvSpPr/>
          <p:nvPr/>
        </p:nvSpPr>
        <p:spPr>
          <a:xfrm>
            <a:off x="-31750" y="3174"/>
            <a:ext cx="7588250" cy="10699115"/>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bject 3"/>
          <p:cNvSpPr/>
          <p:nvPr/>
        </p:nvSpPr>
        <p:spPr>
          <a:xfrm>
            <a:off x="3016757" y="538733"/>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62711" y="775715"/>
            <a:ext cx="2977895" cy="1676400"/>
          </a:xfrm>
          <a:prstGeom prst="rect">
            <a:avLst/>
          </a:prstGeom>
        </p:spPr>
      </p:pic>
      <p:pic>
        <p:nvPicPr>
          <p:cNvPr id="5" name="object 5"/>
          <p:cNvPicPr/>
          <p:nvPr/>
        </p:nvPicPr>
        <p:blipFill>
          <a:blip r:embed="rId3" cstate="print"/>
          <a:stretch>
            <a:fillRect/>
          </a:stretch>
        </p:blipFill>
        <p:spPr>
          <a:xfrm>
            <a:off x="362711" y="5193791"/>
            <a:ext cx="2973324" cy="1673352"/>
          </a:xfrm>
          <a:prstGeom prst="rect">
            <a:avLst/>
          </a:prstGeom>
        </p:spPr>
      </p:pic>
      <p:pic>
        <p:nvPicPr>
          <p:cNvPr id="6" name="object 6"/>
          <p:cNvPicPr/>
          <p:nvPr/>
        </p:nvPicPr>
        <p:blipFill>
          <a:blip r:embed="rId4" cstate="print"/>
          <a:stretch>
            <a:fillRect/>
          </a:stretch>
        </p:blipFill>
        <p:spPr>
          <a:xfrm>
            <a:off x="4215384" y="774191"/>
            <a:ext cx="2979419" cy="1679448"/>
          </a:xfrm>
          <a:prstGeom prst="rect">
            <a:avLst/>
          </a:prstGeom>
        </p:spPr>
      </p:pic>
      <p:pic>
        <p:nvPicPr>
          <p:cNvPr id="7" name="object 7"/>
          <p:cNvPicPr/>
          <p:nvPr/>
        </p:nvPicPr>
        <p:blipFill>
          <a:blip r:embed="rId5" cstate="print"/>
          <a:stretch>
            <a:fillRect/>
          </a:stretch>
        </p:blipFill>
        <p:spPr>
          <a:xfrm>
            <a:off x="4218432" y="2983991"/>
            <a:ext cx="2973323" cy="1673351"/>
          </a:xfrm>
          <a:prstGeom prst="rect">
            <a:avLst/>
          </a:prstGeom>
        </p:spPr>
      </p:pic>
      <p:pic>
        <p:nvPicPr>
          <p:cNvPr id="8" name="object 8"/>
          <p:cNvPicPr/>
          <p:nvPr/>
        </p:nvPicPr>
        <p:blipFill>
          <a:blip r:embed="rId6" cstate="print"/>
          <a:stretch>
            <a:fillRect/>
          </a:stretch>
        </p:blipFill>
        <p:spPr>
          <a:xfrm>
            <a:off x="362711" y="7555991"/>
            <a:ext cx="2973324" cy="2231136"/>
          </a:xfrm>
          <a:prstGeom prst="rect">
            <a:avLst/>
          </a:prstGeom>
        </p:spPr>
      </p:pic>
      <p:pic>
        <p:nvPicPr>
          <p:cNvPr id="9" name="object 9"/>
          <p:cNvPicPr/>
          <p:nvPr/>
        </p:nvPicPr>
        <p:blipFill>
          <a:blip r:embed="rId7" cstate="print"/>
          <a:stretch>
            <a:fillRect/>
          </a:stretch>
        </p:blipFill>
        <p:spPr>
          <a:xfrm>
            <a:off x="4215384" y="7555991"/>
            <a:ext cx="2973323" cy="2231136"/>
          </a:xfrm>
          <a:prstGeom prst="rect">
            <a:avLst/>
          </a:prstGeom>
        </p:spPr>
      </p:pic>
      <p:pic>
        <p:nvPicPr>
          <p:cNvPr id="10" name="object 10"/>
          <p:cNvPicPr/>
          <p:nvPr/>
        </p:nvPicPr>
        <p:blipFill>
          <a:blip r:embed="rId8" cstate="print"/>
          <a:stretch>
            <a:fillRect/>
          </a:stretch>
        </p:blipFill>
        <p:spPr>
          <a:xfrm>
            <a:off x="4215384" y="5202935"/>
            <a:ext cx="2973323" cy="1670304"/>
          </a:xfrm>
          <a:prstGeom prst="rect">
            <a:avLst/>
          </a:prstGeom>
        </p:spPr>
      </p:pic>
      <p:sp>
        <p:nvSpPr>
          <p:cNvPr id="11" name="object 11"/>
          <p:cNvSpPr txBox="1"/>
          <p:nvPr/>
        </p:nvSpPr>
        <p:spPr>
          <a:xfrm>
            <a:off x="331724" y="2560066"/>
            <a:ext cx="304736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1F487C"/>
                </a:solidFill>
                <a:latin typeface="Arial"/>
                <a:cs typeface="Arial"/>
              </a:rPr>
              <a:t>Develop </a:t>
            </a:r>
            <a:r>
              <a:rPr sz="1100" b="1" dirty="0">
                <a:solidFill>
                  <a:srgbClr val="1F487C"/>
                </a:solidFill>
                <a:latin typeface="Arial"/>
                <a:cs typeface="Arial"/>
              </a:rPr>
              <a:t>Dashboard</a:t>
            </a:r>
            <a:r>
              <a:rPr sz="1100" b="1" spc="-5" dirty="0">
                <a:solidFill>
                  <a:srgbClr val="1F487C"/>
                </a:solidFill>
                <a:latin typeface="Arial"/>
                <a:cs typeface="Arial"/>
              </a:rPr>
              <a:t> </a:t>
            </a:r>
            <a:r>
              <a:rPr sz="1100" b="1" dirty="0">
                <a:solidFill>
                  <a:srgbClr val="1F487C"/>
                </a:solidFill>
                <a:latin typeface="Arial"/>
                <a:cs typeface="Arial"/>
              </a:rPr>
              <a:t>for</a:t>
            </a:r>
            <a:r>
              <a:rPr sz="1100" b="1" spc="-20" dirty="0">
                <a:solidFill>
                  <a:srgbClr val="1F487C"/>
                </a:solidFill>
                <a:latin typeface="Arial"/>
                <a:cs typeface="Arial"/>
              </a:rPr>
              <a:t> </a:t>
            </a:r>
            <a:r>
              <a:rPr sz="1100" b="1" dirty="0">
                <a:solidFill>
                  <a:srgbClr val="1F487C"/>
                </a:solidFill>
                <a:latin typeface="Arial"/>
                <a:cs typeface="Arial"/>
              </a:rPr>
              <a:t>SMK </a:t>
            </a:r>
            <a:r>
              <a:rPr sz="1100" b="1" spc="-5" dirty="0">
                <a:solidFill>
                  <a:srgbClr val="1F487C"/>
                </a:solidFill>
                <a:latin typeface="Arial"/>
                <a:cs typeface="Arial"/>
              </a:rPr>
              <a:t>Redang</a:t>
            </a:r>
            <a:r>
              <a:rPr sz="1100" b="1" dirty="0">
                <a:solidFill>
                  <a:srgbClr val="1F487C"/>
                </a:solidFill>
                <a:latin typeface="Arial"/>
                <a:cs typeface="Arial"/>
              </a:rPr>
              <a:t> </a:t>
            </a:r>
            <a:r>
              <a:rPr sz="1100" b="1" spc="-5" dirty="0">
                <a:solidFill>
                  <a:srgbClr val="1F487C"/>
                </a:solidFill>
                <a:latin typeface="Arial"/>
                <a:cs typeface="Arial"/>
              </a:rPr>
              <a:t>Panjang</a:t>
            </a:r>
            <a:endParaRPr sz="1100">
              <a:latin typeface="Arial"/>
              <a:cs typeface="Arial"/>
            </a:endParaRPr>
          </a:p>
        </p:txBody>
      </p:sp>
      <p:sp>
        <p:nvSpPr>
          <p:cNvPr id="12" name="object 12"/>
          <p:cNvSpPr txBox="1"/>
          <p:nvPr/>
        </p:nvSpPr>
        <p:spPr>
          <a:xfrm>
            <a:off x="4365752" y="2552445"/>
            <a:ext cx="268859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1F487C"/>
                </a:solidFill>
                <a:latin typeface="Arial"/>
                <a:cs typeface="Arial"/>
              </a:rPr>
              <a:t>Adding</a:t>
            </a:r>
            <a:r>
              <a:rPr sz="1100" b="1" dirty="0">
                <a:solidFill>
                  <a:srgbClr val="1F487C"/>
                </a:solidFill>
                <a:latin typeface="Arial"/>
                <a:cs typeface="Arial"/>
              </a:rPr>
              <a:t> QGroundControl</a:t>
            </a:r>
            <a:r>
              <a:rPr sz="1100" b="1" spc="-55" dirty="0">
                <a:solidFill>
                  <a:srgbClr val="1F487C"/>
                </a:solidFill>
                <a:latin typeface="Arial"/>
                <a:cs typeface="Arial"/>
              </a:rPr>
              <a:t> </a:t>
            </a:r>
            <a:r>
              <a:rPr sz="1100" b="1" dirty="0">
                <a:solidFill>
                  <a:srgbClr val="1F487C"/>
                </a:solidFill>
                <a:latin typeface="Arial"/>
                <a:cs typeface="Arial"/>
              </a:rPr>
              <a:t>(QGC)</a:t>
            </a:r>
            <a:r>
              <a:rPr sz="1100" b="1" spc="-60" dirty="0">
                <a:solidFill>
                  <a:srgbClr val="1F487C"/>
                </a:solidFill>
                <a:latin typeface="Arial"/>
                <a:cs typeface="Arial"/>
              </a:rPr>
              <a:t> </a:t>
            </a:r>
            <a:r>
              <a:rPr sz="1100" b="1" dirty="0">
                <a:solidFill>
                  <a:srgbClr val="1F487C"/>
                </a:solidFill>
                <a:latin typeface="Arial"/>
                <a:cs typeface="Arial"/>
              </a:rPr>
              <a:t>features</a:t>
            </a:r>
            <a:endParaRPr sz="1100">
              <a:latin typeface="Arial"/>
              <a:cs typeface="Arial"/>
            </a:endParaRPr>
          </a:p>
        </p:txBody>
      </p:sp>
      <p:sp>
        <p:nvSpPr>
          <p:cNvPr id="13" name="object 13"/>
          <p:cNvSpPr txBox="1"/>
          <p:nvPr/>
        </p:nvSpPr>
        <p:spPr>
          <a:xfrm>
            <a:off x="647191" y="4756530"/>
            <a:ext cx="227774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1F487C"/>
                </a:solidFill>
                <a:latin typeface="Arial"/>
                <a:cs typeface="Arial"/>
              </a:rPr>
              <a:t>Develop</a:t>
            </a:r>
            <a:r>
              <a:rPr sz="1100" b="1" spc="-15" dirty="0">
                <a:solidFill>
                  <a:srgbClr val="1F487C"/>
                </a:solidFill>
                <a:latin typeface="Arial"/>
                <a:cs typeface="Arial"/>
              </a:rPr>
              <a:t> </a:t>
            </a:r>
            <a:r>
              <a:rPr sz="1100" b="1" dirty="0">
                <a:solidFill>
                  <a:srgbClr val="1F487C"/>
                </a:solidFill>
                <a:latin typeface="Arial"/>
                <a:cs typeface="Arial"/>
              </a:rPr>
              <a:t>GUI</a:t>
            </a:r>
            <a:r>
              <a:rPr sz="1100" b="1" spc="-25" dirty="0">
                <a:solidFill>
                  <a:srgbClr val="1F487C"/>
                </a:solidFill>
                <a:latin typeface="Arial"/>
                <a:cs typeface="Arial"/>
              </a:rPr>
              <a:t> </a:t>
            </a:r>
            <a:r>
              <a:rPr sz="1100" b="1" dirty="0">
                <a:solidFill>
                  <a:srgbClr val="1F487C"/>
                </a:solidFill>
                <a:latin typeface="Arial"/>
                <a:cs typeface="Arial"/>
              </a:rPr>
              <a:t>for</a:t>
            </a:r>
            <a:r>
              <a:rPr sz="1100" b="1" spc="-30" dirty="0">
                <a:solidFill>
                  <a:srgbClr val="1F487C"/>
                </a:solidFill>
                <a:latin typeface="Arial"/>
                <a:cs typeface="Arial"/>
              </a:rPr>
              <a:t> </a:t>
            </a:r>
            <a:r>
              <a:rPr sz="1100" b="1" spc="-5" dirty="0">
                <a:solidFill>
                  <a:srgbClr val="1F487C"/>
                </a:solidFill>
                <a:latin typeface="Arial"/>
                <a:cs typeface="Arial"/>
              </a:rPr>
              <a:t>Arduino</a:t>
            </a:r>
            <a:r>
              <a:rPr sz="1100" b="1" spc="15" dirty="0">
                <a:solidFill>
                  <a:srgbClr val="1F487C"/>
                </a:solidFill>
                <a:latin typeface="Arial"/>
                <a:cs typeface="Arial"/>
              </a:rPr>
              <a:t> </a:t>
            </a:r>
            <a:r>
              <a:rPr sz="1100" b="1" dirty="0">
                <a:solidFill>
                  <a:srgbClr val="1F487C"/>
                </a:solidFill>
                <a:latin typeface="Arial"/>
                <a:cs typeface="Arial"/>
              </a:rPr>
              <a:t>Interface</a:t>
            </a:r>
            <a:endParaRPr sz="1100">
              <a:latin typeface="Arial"/>
              <a:cs typeface="Arial"/>
            </a:endParaRPr>
          </a:p>
        </p:txBody>
      </p:sp>
      <p:pic>
        <p:nvPicPr>
          <p:cNvPr id="14" name="object 14"/>
          <p:cNvPicPr/>
          <p:nvPr/>
        </p:nvPicPr>
        <p:blipFill>
          <a:blip r:embed="rId9" cstate="print"/>
          <a:stretch>
            <a:fillRect/>
          </a:stretch>
        </p:blipFill>
        <p:spPr>
          <a:xfrm>
            <a:off x="373379" y="2979419"/>
            <a:ext cx="2973323" cy="1671828"/>
          </a:xfrm>
          <a:prstGeom prst="rect">
            <a:avLst/>
          </a:prstGeom>
        </p:spPr>
      </p:pic>
      <p:sp>
        <p:nvSpPr>
          <p:cNvPr id="15" name="object 15"/>
          <p:cNvSpPr txBox="1"/>
          <p:nvPr/>
        </p:nvSpPr>
        <p:spPr>
          <a:xfrm>
            <a:off x="4536694" y="4762880"/>
            <a:ext cx="2344420"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1F487C"/>
                </a:solidFill>
                <a:latin typeface="Arial"/>
                <a:cs typeface="Arial"/>
              </a:rPr>
              <a:t>Develop</a:t>
            </a:r>
            <a:r>
              <a:rPr sz="1100" b="1" spc="-10" dirty="0">
                <a:solidFill>
                  <a:srgbClr val="1F487C"/>
                </a:solidFill>
                <a:latin typeface="Arial"/>
                <a:cs typeface="Arial"/>
              </a:rPr>
              <a:t> </a:t>
            </a:r>
            <a:r>
              <a:rPr sz="1100" b="1" dirty="0">
                <a:solidFill>
                  <a:srgbClr val="1F487C"/>
                </a:solidFill>
                <a:latin typeface="Arial"/>
                <a:cs typeface="Arial"/>
              </a:rPr>
              <a:t>IoT</a:t>
            </a:r>
            <a:r>
              <a:rPr sz="1100" b="1" spc="-25" dirty="0">
                <a:solidFill>
                  <a:srgbClr val="1F487C"/>
                </a:solidFill>
                <a:latin typeface="Arial"/>
                <a:cs typeface="Arial"/>
              </a:rPr>
              <a:t> </a:t>
            </a:r>
            <a:r>
              <a:rPr sz="1100" b="1" dirty="0">
                <a:solidFill>
                  <a:srgbClr val="1F487C"/>
                </a:solidFill>
                <a:latin typeface="Arial"/>
                <a:cs typeface="Arial"/>
              </a:rPr>
              <a:t>Monitoring</a:t>
            </a:r>
            <a:r>
              <a:rPr sz="1100" b="1" spc="-50" dirty="0">
                <a:solidFill>
                  <a:srgbClr val="1F487C"/>
                </a:solidFill>
                <a:latin typeface="Arial"/>
                <a:cs typeface="Arial"/>
              </a:rPr>
              <a:t> </a:t>
            </a:r>
            <a:r>
              <a:rPr sz="1100" b="1" spc="-5" dirty="0">
                <a:solidFill>
                  <a:srgbClr val="1F487C"/>
                </a:solidFill>
                <a:latin typeface="Arial"/>
                <a:cs typeface="Arial"/>
              </a:rPr>
              <a:t>Dashboard</a:t>
            </a:r>
            <a:endParaRPr sz="1100">
              <a:latin typeface="Arial"/>
              <a:cs typeface="Arial"/>
            </a:endParaRPr>
          </a:p>
        </p:txBody>
      </p:sp>
      <p:sp>
        <p:nvSpPr>
          <p:cNvPr id="16" name="object 16"/>
          <p:cNvSpPr txBox="1"/>
          <p:nvPr/>
        </p:nvSpPr>
        <p:spPr>
          <a:xfrm>
            <a:off x="492963" y="6902297"/>
            <a:ext cx="2745740" cy="488950"/>
          </a:xfrm>
          <a:prstGeom prst="rect">
            <a:avLst/>
          </a:prstGeom>
        </p:spPr>
        <p:txBody>
          <a:bodyPr vert="horz" wrap="square" lIns="0" tIns="12065" rIns="0" bIns="0" rtlCol="0">
            <a:spAutoFit/>
          </a:bodyPr>
          <a:lstStyle/>
          <a:p>
            <a:pPr marL="499745" marR="5080" indent="-487680">
              <a:lnSpc>
                <a:spcPct val="138200"/>
              </a:lnSpc>
              <a:spcBef>
                <a:spcPts val="95"/>
              </a:spcBef>
            </a:pPr>
            <a:r>
              <a:rPr sz="1100" b="1" spc="-5" dirty="0">
                <a:solidFill>
                  <a:srgbClr val="1F487C"/>
                </a:solidFill>
                <a:latin typeface="Arial"/>
                <a:cs typeface="Arial"/>
              </a:rPr>
              <a:t>Develop</a:t>
            </a:r>
            <a:r>
              <a:rPr sz="1100" b="1" spc="-10" dirty="0">
                <a:solidFill>
                  <a:srgbClr val="1F487C"/>
                </a:solidFill>
                <a:latin typeface="Arial"/>
                <a:cs typeface="Arial"/>
              </a:rPr>
              <a:t> </a:t>
            </a:r>
            <a:r>
              <a:rPr sz="1100" b="1" dirty="0">
                <a:solidFill>
                  <a:srgbClr val="1F487C"/>
                </a:solidFill>
                <a:latin typeface="Arial"/>
                <a:cs typeface="Arial"/>
              </a:rPr>
              <a:t>GUI</a:t>
            </a:r>
            <a:r>
              <a:rPr sz="1100" b="1" spc="-20" dirty="0">
                <a:solidFill>
                  <a:srgbClr val="1F487C"/>
                </a:solidFill>
                <a:latin typeface="Arial"/>
                <a:cs typeface="Arial"/>
              </a:rPr>
              <a:t> </a:t>
            </a:r>
            <a:r>
              <a:rPr sz="1100" b="1" dirty="0">
                <a:solidFill>
                  <a:srgbClr val="1F487C"/>
                </a:solidFill>
                <a:latin typeface="Arial"/>
                <a:cs typeface="Arial"/>
              </a:rPr>
              <a:t>for</a:t>
            </a:r>
            <a:r>
              <a:rPr sz="1100" b="1" spc="-30" dirty="0">
                <a:solidFill>
                  <a:srgbClr val="1F487C"/>
                </a:solidFill>
                <a:latin typeface="Arial"/>
                <a:cs typeface="Arial"/>
              </a:rPr>
              <a:t> </a:t>
            </a:r>
            <a:r>
              <a:rPr sz="1100" b="1" dirty="0">
                <a:solidFill>
                  <a:srgbClr val="1F487C"/>
                </a:solidFill>
                <a:latin typeface="Arial"/>
                <a:cs typeface="Arial"/>
              </a:rPr>
              <a:t>3D</a:t>
            </a:r>
            <a:r>
              <a:rPr sz="1100" b="1" spc="-20" dirty="0">
                <a:solidFill>
                  <a:srgbClr val="1F487C"/>
                </a:solidFill>
                <a:latin typeface="Arial"/>
                <a:cs typeface="Arial"/>
              </a:rPr>
              <a:t> </a:t>
            </a:r>
            <a:r>
              <a:rPr sz="1100" b="1" dirty="0">
                <a:solidFill>
                  <a:srgbClr val="1F487C"/>
                </a:solidFill>
                <a:latin typeface="Arial"/>
                <a:cs typeface="Arial"/>
              </a:rPr>
              <a:t>View</a:t>
            </a:r>
            <a:r>
              <a:rPr sz="1100" b="1" spc="-25" dirty="0">
                <a:solidFill>
                  <a:srgbClr val="1F487C"/>
                </a:solidFill>
                <a:latin typeface="Arial"/>
                <a:cs typeface="Arial"/>
              </a:rPr>
              <a:t> </a:t>
            </a:r>
            <a:r>
              <a:rPr sz="1100" b="1" dirty="0">
                <a:solidFill>
                  <a:srgbClr val="1F487C"/>
                </a:solidFill>
                <a:latin typeface="Arial"/>
                <a:cs typeface="Arial"/>
              </a:rPr>
              <a:t>for</a:t>
            </a:r>
            <a:r>
              <a:rPr sz="1100" b="1" spc="-30" dirty="0">
                <a:solidFill>
                  <a:srgbClr val="1F487C"/>
                </a:solidFill>
                <a:latin typeface="Arial"/>
                <a:cs typeface="Arial"/>
              </a:rPr>
              <a:t> </a:t>
            </a:r>
            <a:r>
              <a:rPr sz="1100" b="1" dirty="0">
                <a:solidFill>
                  <a:srgbClr val="1F487C"/>
                </a:solidFill>
                <a:latin typeface="Arial"/>
                <a:cs typeface="Arial"/>
              </a:rPr>
              <a:t>point</a:t>
            </a:r>
            <a:r>
              <a:rPr sz="1100" b="1" spc="-25" dirty="0">
                <a:solidFill>
                  <a:srgbClr val="1F487C"/>
                </a:solidFill>
                <a:latin typeface="Arial"/>
                <a:cs typeface="Arial"/>
              </a:rPr>
              <a:t> </a:t>
            </a:r>
            <a:r>
              <a:rPr sz="1100" b="1" dirty="0">
                <a:solidFill>
                  <a:srgbClr val="1F487C"/>
                </a:solidFill>
                <a:latin typeface="Arial"/>
                <a:cs typeface="Arial"/>
              </a:rPr>
              <a:t>clouds </a:t>
            </a:r>
            <a:r>
              <a:rPr sz="1100" b="1" spc="-290" dirty="0">
                <a:solidFill>
                  <a:srgbClr val="1F487C"/>
                </a:solidFill>
                <a:latin typeface="Arial"/>
                <a:cs typeface="Arial"/>
              </a:rPr>
              <a:t> </a:t>
            </a:r>
            <a:r>
              <a:rPr sz="1100" b="1" dirty="0">
                <a:solidFill>
                  <a:srgbClr val="1F487C"/>
                </a:solidFill>
                <a:latin typeface="Arial"/>
                <a:cs typeface="Arial"/>
              </a:rPr>
              <a:t>using</a:t>
            </a:r>
            <a:r>
              <a:rPr sz="1100" b="1" spc="-20" dirty="0">
                <a:solidFill>
                  <a:srgbClr val="1F487C"/>
                </a:solidFill>
                <a:latin typeface="Arial"/>
                <a:cs typeface="Arial"/>
              </a:rPr>
              <a:t> </a:t>
            </a:r>
            <a:r>
              <a:rPr sz="1100" b="1" dirty="0">
                <a:solidFill>
                  <a:srgbClr val="1F487C"/>
                </a:solidFill>
                <a:latin typeface="Arial"/>
                <a:cs typeface="Arial"/>
              </a:rPr>
              <a:t>Processing</a:t>
            </a:r>
            <a:r>
              <a:rPr sz="1100" b="1" spc="-20" dirty="0">
                <a:solidFill>
                  <a:srgbClr val="1F487C"/>
                </a:solidFill>
                <a:latin typeface="Arial"/>
                <a:cs typeface="Arial"/>
              </a:rPr>
              <a:t> </a:t>
            </a:r>
            <a:r>
              <a:rPr sz="1100" b="1" dirty="0">
                <a:solidFill>
                  <a:srgbClr val="1F487C"/>
                </a:solidFill>
                <a:latin typeface="Arial"/>
                <a:cs typeface="Arial"/>
              </a:rPr>
              <a:t>software</a:t>
            </a:r>
            <a:endParaRPr sz="1100">
              <a:latin typeface="Arial"/>
              <a:cs typeface="Arial"/>
            </a:endParaRPr>
          </a:p>
        </p:txBody>
      </p:sp>
      <p:sp>
        <p:nvSpPr>
          <p:cNvPr id="17" name="object 17"/>
          <p:cNvSpPr txBox="1"/>
          <p:nvPr/>
        </p:nvSpPr>
        <p:spPr>
          <a:xfrm>
            <a:off x="4684903" y="6902297"/>
            <a:ext cx="2051050" cy="488950"/>
          </a:xfrm>
          <a:prstGeom prst="rect">
            <a:avLst/>
          </a:prstGeom>
        </p:spPr>
        <p:txBody>
          <a:bodyPr vert="horz" wrap="square" lIns="0" tIns="12065" rIns="0" bIns="0" rtlCol="0">
            <a:spAutoFit/>
          </a:bodyPr>
          <a:lstStyle/>
          <a:p>
            <a:pPr marL="384175" marR="5080" indent="-372110">
              <a:lnSpc>
                <a:spcPct val="138200"/>
              </a:lnSpc>
              <a:spcBef>
                <a:spcPts val="95"/>
              </a:spcBef>
            </a:pPr>
            <a:r>
              <a:rPr sz="1100" b="1" spc="-5" dirty="0">
                <a:solidFill>
                  <a:srgbClr val="1F487C"/>
                </a:solidFill>
                <a:latin typeface="Arial"/>
                <a:cs typeface="Arial"/>
              </a:rPr>
              <a:t>Develop</a:t>
            </a:r>
            <a:r>
              <a:rPr sz="1100" b="1" spc="-20" dirty="0">
                <a:solidFill>
                  <a:srgbClr val="1F487C"/>
                </a:solidFill>
                <a:latin typeface="Arial"/>
                <a:cs typeface="Arial"/>
              </a:rPr>
              <a:t> </a:t>
            </a:r>
            <a:r>
              <a:rPr sz="1100" b="1" spc="-5" dirty="0">
                <a:solidFill>
                  <a:srgbClr val="1F487C"/>
                </a:solidFill>
                <a:latin typeface="Arial"/>
                <a:cs typeface="Arial"/>
              </a:rPr>
              <a:t>Automatic</a:t>
            </a:r>
            <a:r>
              <a:rPr sz="1100" b="1" spc="-15" dirty="0">
                <a:solidFill>
                  <a:srgbClr val="1F487C"/>
                </a:solidFill>
                <a:latin typeface="Arial"/>
                <a:cs typeface="Arial"/>
              </a:rPr>
              <a:t> </a:t>
            </a:r>
            <a:r>
              <a:rPr sz="1100" b="1" dirty="0">
                <a:solidFill>
                  <a:srgbClr val="1F487C"/>
                </a:solidFill>
                <a:latin typeface="Arial"/>
                <a:cs typeface="Arial"/>
              </a:rPr>
              <a:t>Cat</a:t>
            </a:r>
            <a:r>
              <a:rPr sz="1100" b="1" spc="-20" dirty="0">
                <a:solidFill>
                  <a:srgbClr val="1F487C"/>
                </a:solidFill>
                <a:latin typeface="Arial"/>
                <a:cs typeface="Arial"/>
              </a:rPr>
              <a:t> </a:t>
            </a:r>
            <a:r>
              <a:rPr sz="1100" b="1" dirty="0">
                <a:solidFill>
                  <a:srgbClr val="1F487C"/>
                </a:solidFill>
                <a:latin typeface="Arial"/>
                <a:cs typeface="Arial"/>
              </a:rPr>
              <a:t>Feeder </a:t>
            </a:r>
            <a:r>
              <a:rPr sz="1100" b="1" spc="-290" dirty="0">
                <a:solidFill>
                  <a:srgbClr val="1F487C"/>
                </a:solidFill>
                <a:latin typeface="Arial"/>
                <a:cs typeface="Arial"/>
              </a:rPr>
              <a:t> </a:t>
            </a:r>
            <a:r>
              <a:rPr sz="1100" b="1" dirty="0">
                <a:solidFill>
                  <a:srgbClr val="1F487C"/>
                </a:solidFill>
                <a:latin typeface="Arial"/>
                <a:cs typeface="Arial"/>
              </a:rPr>
              <a:t>for</a:t>
            </a:r>
            <a:r>
              <a:rPr sz="1100" b="1" spc="-25" dirty="0">
                <a:solidFill>
                  <a:srgbClr val="1F487C"/>
                </a:solidFill>
                <a:latin typeface="Arial"/>
                <a:cs typeface="Arial"/>
              </a:rPr>
              <a:t> </a:t>
            </a:r>
            <a:r>
              <a:rPr sz="1100" b="1" spc="-5" dirty="0">
                <a:solidFill>
                  <a:srgbClr val="1F487C"/>
                </a:solidFill>
                <a:latin typeface="Arial"/>
                <a:cs typeface="Arial"/>
              </a:rPr>
              <a:t>Arduino</a:t>
            </a:r>
            <a:r>
              <a:rPr sz="1100" b="1" spc="20" dirty="0">
                <a:solidFill>
                  <a:srgbClr val="1F487C"/>
                </a:solidFill>
                <a:latin typeface="Arial"/>
                <a:cs typeface="Arial"/>
              </a:rPr>
              <a:t> </a:t>
            </a:r>
            <a:r>
              <a:rPr sz="1100" b="1" dirty="0">
                <a:solidFill>
                  <a:srgbClr val="1F487C"/>
                </a:solidFill>
                <a:latin typeface="Arial"/>
                <a:cs typeface="Arial"/>
              </a:rPr>
              <a:t>Course</a:t>
            </a:r>
            <a:endParaRPr sz="1100">
              <a:latin typeface="Arial"/>
              <a:cs typeface="Arial"/>
            </a:endParaRPr>
          </a:p>
        </p:txBody>
      </p:sp>
      <p:sp>
        <p:nvSpPr>
          <p:cNvPr id="18" name="object 18"/>
          <p:cNvSpPr txBox="1"/>
          <p:nvPr/>
        </p:nvSpPr>
        <p:spPr>
          <a:xfrm>
            <a:off x="951687" y="9797210"/>
            <a:ext cx="1831339" cy="490220"/>
          </a:xfrm>
          <a:prstGeom prst="rect">
            <a:avLst/>
          </a:prstGeom>
        </p:spPr>
        <p:txBody>
          <a:bodyPr vert="horz" wrap="square" lIns="0" tIns="76835" rIns="0" bIns="0" rtlCol="0">
            <a:spAutoFit/>
          </a:bodyPr>
          <a:lstStyle/>
          <a:p>
            <a:pPr marL="53340">
              <a:lnSpc>
                <a:spcPct val="100000"/>
              </a:lnSpc>
              <a:spcBef>
                <a:spcPts val="605"/>
              </a:spcBef>
            </a:pPr>
            <a:r>
              <a:rPr sz="1100" b="1" dirty="0">
                <a:solidFill>
                  <a:srgbClr val="1F487C"/>
                </a:solidFill>
                <a:latin typeface="Arial"/>
                <a:cs typeface="Arial"/>
              </a:rPr>
              <a:t>Develop</a:t>
            </a:r>
            <a:r>
              <a:rPr sz="1100" b="1" spc="-20" dirty="0">
                <a:solidFill>
                  <a:srgbClr val="1F487C"/>
                </a:solidFill>
                <a:latin typeface="Arial"/>
                <a:cs typeface="Arial"/>
              </a:rPr>
              <a:t> </a:t>
            </a:r>
            <a:r>
              <a:rPr sz="1100" b="1" dirty="0">
                <a:solidFill>
                  <a:srgbClr val="1F487C"/>
                </a:solidFill>
                <a:latin typeface="Arial"/>
                <a:cs typeface="Arial"/>
              </a:rPr>
              <a:t>Simple</a:t>
            </a:r>
            <a:r>
              <a:rPr sz="1100" b="1" spc="-40" dirty="0">
                <a:solidFill>
                  <a:srgbClr val="1F487C"/>
                </a:solidFill>
                <a:latin typeface="Arial"/>
                <a:cs typeface="Arial"/>
              </a:rPr>
              <a:t> </a:t>
            </a:r>
            <a:r>
              <a:rPr sz="1100" b="1" dirty="0">
                <a:solidFill>
                  <a:srgbClr val="1F487C"/>
                </a:solidFill>
                <a:latin typeface="Arial"/>
                <a:cs typeface="Arial"/>
              </a:rPr>
              <a:t>Mini</a:t>
            </a:r>
            <a:r>
              <a:rPr sz="1100" b="1" spc="-45" dirty="0">
                <a:solidFill>
                  <a:srgbClr val="1F487C"/>
                </a:solidFill>
                <a:latin typeface="Arial"/>
                <a:cs typeface="Arial"/>
              </a:rPr>
              <a:t> </a:t>
            </a:r>
            <a:r>
              <a:rPr sz="1100" b="1" dirty="0">
                <a:solidFill>
                  <a:srgbClr val="1F487C"/>
                </a:solidFill>
                <a:latin typeface="Arial"/>
                <a:cs typeface="Arial"/>
              </a:rPr>
              <a:t>Tank</a:t>
            </a:r>
            <a:endParaRPr sz="1100">
              <a:latin typeface="Arial"/>
              <a:cs typeface="Arial"/>
            </a:endParaRPr>
          </a:p>
          <a:p>
            <a:pPr marL="12700">
              <a:lnSpc>
                <a:spcPct val="100000"/>
              </a:lnSpc>
              <a:spcBef>
                <a:spcPts val="509"/>
              </a:spcBef>
            </a:pPr>
            <a:r>
              <a:rPr sz="1100" b="1" dirty="0">
                <a:solidFill>
                  <a:srgbClr val="1F487C"/>
                </a:solidFill>
                <a:latin typeface="Arial"/>
                <a:cs typeface="Arial"/>
              </a:rPr>
              <a:t>Controlled</a:t>
            </a:r>
            <a:r>
              <a:rPr sz="1100" b="1" spc="-45" dirty="0">
                <a:solidFill>
                  <a:srgbClr val="1F487C"/>
                </a:solidFill>
                <a:latin typeface="Arial"/>
                <a:cs typeface="Arial"/>
              </a:rPr>
              <a:t> </a:t>
            </a:r>
            <a:r>
              <a:rPr sz="1100" b="1" dirty="0">
                <a:solidFill>
                  <a:srgbClr val="1F487C"/>
                </a:solidFill>
                <a:latin typeface="Arial"/>
                <a:cs typeface="Arial"/>
              </a:rPr>
              <a:t>by</a:t>
            </a:r>
            <a:r>
              <a:rPr sz="1100" b="1" spc="-10" dirty="0">
                <a:solidFill>
                  <a:srgbClr val="1F487C"/>
                </a:solidFill>
                <a:latin typeface="Arial"/>
                <a:cs typeface="Arial"/>
              </a:rPr>
              <a:t> </a:t>
            </a:r>
            <a:r>
              <a:rPr sz="1100" b="1" dirty="0">
                <a:solidFill>
                  <a:srgbClr val="1F487C"/>
                </a:solidFill>
                <a:latin typeface="Arial"/>
                <a:cs typeface="Arial"/>
              </a:rPr>
              <a:t>Raspberry</a:t>
            </a:r>
            <a:r>
              <a:rPr sz="1100" b="1" spc="-25" dirty="0">
                <a:solidFill>
                  <a:srgbClr val="1F487C"/>
                </a:solidFill>
                <a:latin typeface="Arial"/>
                <a:cs typeface="Arial"/>
              </a:rPr>
              <a:t> </a:t>
            </a:r>
            <a:r>
              <a:rPr sz="1100" b="1" dirty="0">
                <a:solidFill>
                  <a:srgbClr val="1F487C"/>
                </a:solidFill>
                <a:latin typeface="Arial"/>
                <a:cs typeface="Arial"/>
              </a:rPr>
              <a:t>Pi</a:t>
            </a:r>
            <a:endParaRPr sz="1100">
              <a:latin typeface="Arial"/>
              <a:cs typeface="Arial"/>
            </a:endParaRPr>
          </a:p>
        </p:txBody>
      </p:sp>
      <p:sp>
        <p:nvSpPr>
          <p:cNvPr id="19" name="object 19"/>
          <p:cNvSpPr txBox="1"/>
          <p:nvPr/>
        </p:nvSpPr>
        <p:spPr>
          <a:xfrm>
            <a:off x="4924805" y="9797210"/>
            <a:ext cx="1570355" cy="490220"/>
          </a:xfrm>
          <a:prstGeom prst="rect">
            <a:avLst/>
          </a:prstGeom>
        </p:spPr>
        <p:txBody>
          <a:bodyPr vert="horz" wrap="square" lIns="0" tIns="76835" rIns="0" bIns="0" rtlCol="0">
            <a:spAutoFit/>
          </a:bodyPr>
          <a:lstStyle/>
          <a:p>
            <a:pPr algn="ctr">
              <a:lnSpc>
                <a:spcPct val="100000"/>
              </a:lnSpc>
              <a:spcBef>
                <a:spcPts val="605"/>
              </a:spcBef>
            </a:pPr>
            <a:r>
              <a:rPr sz="1100" b="1" spc="-5" dirty="0">
                <a:solidFill>
                  <a:srgbClr val="1F487C"/>
                </a:solidFill>
                <a:latin typeface="Arial"/>
                <a:cs typeface="Arial"/>
              </a:rPr>
              <a:t>Develop</a:t>
            </a:r>
            <a:r>
              <a:rPr sz="1100" b="1" spc="-25" dirty="0">
                <a:solidFill>
                  <a:srgbClr val="1F487C"/>
                </a:solidFill>
                <a:latin typeface="Arial"/>
                <a:cs typeface="Arial"/>
              </a:rPr>
              <a:t> </a:t>
            </a:r>
            <a:r>
              <a:rPr sz="1100" b="1" dirty="0">
                <a:solidFill>
                  <a:srgbClr val="1F487C"/>
                </a:solidFill>
                <a:latin typeface="Arial"/>
                <a:cs typeface="Arial"/>
              </a:rPr>
              <a:t>Combat</a:t>
            </a:r>
            <a:r>
              <a:rPr sz="1100" b="1" spc="-20" dirty="0">
                <a:solidFill>
                  <a:srgbClr val="1F487C"/>
                </a:solidFill>
                <a:latin typeface="Arial"/>
                <a:cs typeface="Arial"/>
              </a:rPr>
              <a:t> </a:t>
            </a:r>
            <a:r>
              <a:rPr sz="1100" b="1" spc="-5" dirty="0">
                <a:solidFill>
                  <a:srgbClr val="1F487C"/>
                </a:solidFill>
                <a:latin typeface="Arial"/>
                <a:cs typeface="Arial"/>
              </a:rPr>
              <a:t>Robot</a:t>
            </a:r>
            <a:endParaRPr sz="1100">
              <a:latin typeface="Arial"/>
              <a:cs typeface="Arial"/>
            </a:endParaRPr>
          </a:p>
          <a:p>
            <a:pPr marL="635" algn="ctr">
              <a:lnSpc>
                <a:spcPct val="100000"/>
              </a:lnSpc>
              <a:spcBef>
                <a:spcPts val="509"/>
              </a:spcBef>
            </a:pPr>
            <a:r>
              <a:rPr sz="1100" b="1" spc="-5" dirty="0">
                <a:solidFill>
                  <a:srgbClr val="1F487C"/>
                </a:solidFill>
                <a:latin typeface="Arial"/>
                <a:cs typeface="Arial"/>
              </a:rPr>
              <a:t>For</a:t>
            </a:r>
            <a:r>
              <a:rPr sz="1100" b="1" spc="-45" dirty="0">
                <a:solidFill>
                  <a:srgbClr val="1F487C"/>
                </a:solidFill>
                <a:latin typeface="Arial"/>
                <a:cs typeface="Arial"/>
              </a:rPr>
              <a:t> </a:t>
            </a:r>
            <a:r>
              <a:rPr sz="1100" b="1" dirty="0">
                <a:solidFill>
                  <a:srgbClr val="1F487C"/>
                </a:solidFill>
                <a:latin typeface="Arial"/>
                <a:cs typeface="Arial"/>
              </a:rPr>
              <a:t>Competition</a:t>
            </a:r>
            <a:endParaRPr sz="1100">
              <a:latin typeface="Arial"/>
              <a:cs typeface="Arial"/>
            </a:endParaRPr>
          </a:p>
        </p:txBody>
      </p:sp>
      <p:sp>
        <p:nvSpPr>
          <p:cNvPr id="23" name="TextBox 22">
            <a:extLst>
              <a:ext uri="{FF2B5EF4-FFF2-40B4-BE49-F238E27FC236}">
                <a16:creationId xmlns:a16="http://schemas.microsoft.com/office/drawing/2014/main" id="{C945FB9B-1321-8252-23D0-D5DA544D9915}"/>
              </a:ext>
            </a:extLst>
          </p:cNvPr>
          <p:cNvSpPr txBox="1"/>
          <p:nvPr/>
        </p:nvSpPr>
        <p:spPr>
          <a:xfrm>
            <a:off x="2979794" y="112395"/>
            <a:ext cx="1596912" cy="400110"/>
          </a:xfrm>
          <a:prstGeom prst="rect">
            <a:avLst/>
          </a:prstGeom>
          <a:noFill/>
        </p:spPr>
        <p:txBody>
          <a:bodyPr wrap="none" rtlCol="0">
            <a:spAutoFit/>
          </a:bodyPr>
          <a:lstStyle/>
          <a:p>
            <a:pPr algn="ctr"/>
            <a:r>
              <a:rPr lang="en-US" sz="2000" b="1" dirty="0">
                <a:latin typeface="Bahnschrift Condensed" panose="020B0502040204020203" pitchFamily="34" charset="0"/>
              </a:rPr>
              <a:t>OTHER PROJECTS</a:t>
            </a:r>
            <a:endParaRPr lang="en-MY" sz="2000" b="1" dirty="0">
              <a:latin typeface="Bahnschrift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E029658-50B7-7FCB-B255-990F7DF4A83B}"/>
              </a:ext>
            </a:extLst>
          </p:cNvPr>
          <p:cNvSpPr/>
          <p:nvPr/>
        </p:nvSpPr>
        <p:spPr>
          <a:xfrm>
            <a:off x="-31750" y="3174"/>
            <a:ext cx="7588250" cy="10699115"/>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bject 3"/>
          <p:cNvSpPr/>
          <p:nvPr/>
        </p:nvSpPr>
        <p:spPr>
          <a:xfrm>
            <a:off x="3016757" y="538733"/>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sp>
        <p:nvSpPr>
          <p:cNvPr id="23" name="TextBox 22">
            <a:extLst>
              <a:ext uri="{FF2B5EF4-FFF2-40B4-BE49-F238E27FC236}">
                <a16:creationId xmlns:a16="http://schemas.microsoft.com/office/drawing/2014/main" id="{C945FB9B-1321-8252-23D0-D5DA544D9915}"/>
              </a:ext>
            </a:extLst>
          </p:cNvPr>
          <p:cNvSpPr txBox="1"/>
          <p:nvPr/>
        </p:nvSpPr>
        <p:spPr>
          <a:xfrm>
            <a:off x="2769801" y="112395"/>
            <a:ext cx="2016899" cy="400110"/>
          </a:xfrm>
          <a:prstGeom prst="rect">
            <a:avLst/>
          </a:prstGeom>
          <a:noFill/>
        </p:spPr>
        <p:txBody>
          <a:bodyPr wrap="none" rtlCol="0">
            <a:spAutoFit/>
          </a:bodyPr>
          <a:lstStyle/>
          <a:p>
            <a:pPr algn="ctr"/>
            <a:r>
              <a:rPr lang="en-US" sz="2000" b="1" dirty="0">
                <a:latin typeface="Bahnschrift Condensed" panose="020B0502040204020203" pitchFamily="34" charset="0"/>
              </a:rPr>
              <a:t>MAHA 2022 PROJECTS</a:t>
            </a:r>
            <a:endParaRPr lang="en-MY" sz="2000" b="1" dirty="0">
              <a:latin typeface="Bahnschrift Condensed" panose="020B0502040204020203" pitchFamily="34" charset="0"/>
            </a:endParaRPr>
          </a:p>
        </p:txBody>
      </p:sp>
      <p:pic>
        <p:nvPicPr>
          <p:cNvPr id="20" name="Picture 19" descr="A display of a video game&#10;&#10;Description automatically generated with medium confidence">
            <a:extLst>
              <a:ext uri="{FF2B5EF4-FFF2-40B4-BE49-F238E27FC236}">
                <a16:creationId xmlns:a16="http://schemas.microsoft.com/office/drawing/2014/main" id="{E922E427-0E5B-B297-953F-5BE0E71710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351" y="6096946"/>
            <a:ext cx="4317797" cy="2428761"/>
          </a:xfrm>
          <a:prstGeom prst="rect">
            <a:avLst/>
          </a:prstGeom>
        </p:spPr>
      </p:pic>
      <p:pic>
        <p:nvPicPr>
          <p:cNvPr id="24" name="Picture 23" descr="A person wearing a face mask&#10;&#10;Description automatically generated">
            <a:extLst>
              <a:ext uri="{FF2B5EF4-FFF2-40B4-BE49-F238E27FC236}">
                <a16:creationId xmlns:a16="http://schemas.microsoft.com/office/drawing/2014/main" id="{53D80753-8E47-E9CD-40D1-A71C41C31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50" y="1002443"/>
            <a:ext cx="2921000" cy="3894666"/>
          </a:xfrm>
          <a:prstGeom prst="rect">
            <a:avLst/>
          </a:prstGeom>
        </p:spPr>
      </p:pic>
      <p:pic>
        <p:nvPicPr>
          <p:cNvPr id="26" name="Picture 25" descr="A person wearing a mask and holding a tablet&#10;&#10;Description automatically generated">
            <a:extLst>
              <a:ext uri="{FF2B5EF4-FFF2-40B4-BE49-F238E27FC236}">
                <a16:creationId xmlns:a16="http://schemas.microsoft.com/office/drawing/2014/main" id="{9181A54D-77F4-645D-2C70-70E0E4C198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9250" y="1010698"/>
            <a:ext cx="2921000" cy="3894666"/>
          </a:xfrm>
          <a:prstGeom prst="rect">
            <a:avLst/>
          </a:prstGeom>
        </p:spPr>
      </p:pic>
      <p:sp>
        <p:nvSpPr>
          <p:cNvPr id="2" name="TextBox 1">
            <a:extLst>
              <a:ext uri="{FF2B5EF4-FFF2-40B4-BE49-F238E27FC236}">
                <a16:creationId xmlns:a16="http://schemas.microsoft.com/office/drawing/2014/main" id="{DAC7F60B-3268-5AE3-5580-E35C7F82D74F}"/>
              </a:ext>
            </a:extLst>
          </p:cNvPr>
          <p:cNvSpPr txBox="1"/>
          <p:nvPr/>
        </p:nvSpPr>
        <p:spPr>
          <a:xfrm>
            <a:off x="4332218" y="5032677"/>
            <a:ext cx="2575064" cy="584775"/>
          </a:xfrm>
          <a:prstGeom prst="rect">
            <a:avLst/>
          </a:prstGeom>
          <a:noFill/>
        </p:spPr>
        <p:txBody>
          <a:bodyPr wrap="none" rtlCol="0">
            <a:spAutoFit/>
          </a:bodyPr>
          <a:lstStyle/>
          <a:p>
            <a:pPr algn="ctr"/>
            <a:r>
              <a:rPr lang="en-US" sz="1600" b="1" spc="-5" dirty="0">
                <a:solidFill>
                  <a:srgbClr val="1F487C"/>
                </a:solidFill>
                <a:latin typeface="Arial"/>
                <a:cs typeface="Arial"/>
              </a:rPr>
              <a:t>Modern Ship dashboard </a:t>
            </a:r>
          </a:p>
          <a:p>
            <a:pPr algn="ctr"/>
            <a:r>
              <a:rPr lang="en-US" sz="1600" b="1" spc="-5" dirty="0">
                <a:solidFill>
                  <a:srgbClr val="1F487C"/>
                </a:solidFill>
                <a:latin typeface="Arial"/>
                <a:cs typeface="Arial"/>
              </a:rPr>
              <a:t>displayed in hall A</a:t>
            </a:r>
            <a:endParaRPr lang="en-US" sz="1600" dirty="0">
              <a:latin typeface="Arial"/>
              <a:cs typeface="Arial"/>
            </a:endParaRPr>
          </a:p>
        </p:txBody>
      </p:sp>
      <p:sp>
        <p:nvSpPr>
          <p:cNvPr id="4" name="TextBox 3">
            <a:extLst>
              <a:ext uri="{FF2B5EF4-FFF2-40B4-BE49-F238E27FC236}">
                <a16:creationId xmlns:a16="http://schemas.microsoft.com/office/drawing/2014/main" id="{9E6A3F1E-4659-20FB-9714-21383A3233B6}"/>
              </a:ext>
            </a:extLst>
          </p:cNvPr>
          <p:cNvSpPr txBox="1"/>
          <p:nvPr/>
        </p:nvSpPr>
        <p:spPr>
          <a:xfrm>
            <a:off x="700196" y="5017317"/>
            <a:ext cx="2473113" cy="584775"/>
          </a:xfrm>
          <a:prstGeom prst="rect">
            <a:avLst/>
          </a:prstGeom>
          <a:noFill/>
        </p:spPr>
        <p:txBody>
          <a:bodyPr wrap="none" rtlCol="0">
            <a:spAutoFit/>
          </a:bodyPr>
          <a:lstStyle/>
          <a:p>
            <a:pPr algn="ctr"/>
            <a:r>
              <a:rPr lang="en-US" sz="1600" b="1" spc="-5" dirty="0">
                <a:solidFill>
                  <a:srgbClr val="1F487C"/>
                </a:solidFill>
                <a:latin typeface="Arial"/>
                <a:cs typeface="Arial"/>
              </a:rPr>
              <a:t>Solar Dome dashboard </a:t>
            </a:r>
          </a:p>
          <a:p>
            <a:pPr algn="ctr"/>
            <a:r>
              <a:rPr lang="en-US" sz="1600" b="1" spc="-5" dirty="0">
                <a:solidFill>
                  <a:srgbClr val="1F487C"/>
                </a:solidFill>
                <a:latin typeface="Arial"/>
                <a:cs typeface="Arial"/>
              </a:rPr>
              <a:t>displayed in hall A</a:t>
            </a:r>
            <a:endParaRPr lang="en-US" sz="1600" dirty="0">
              <a:latin typeface="Arial"/>
              <a:cs typeface="Arial"/>
            </a:endParaRPr>
          </a:p>
        </p:txBody>
      </p:sp>
      <p:sp>
        <p:nvSpPr>
          <p:cNvPr id="5" name="TextBox 4">
            <a:extLst>
              <a:ext uri="{FF2B5EF4-FFF2-40B4-BE49-F238E27FC236}">
                <a16:creationId xmlns:a16="http://schemas.microsoft.com/office/drawing/2014/main" id="{E03A445F-CA6A-73A2-0035-EBBC16C69D77}"/>
              </a:ext>
            </a:extLst>
          </p:cNvPr>
          <p:cNvSpPr txBox="1"/>
          <p:nvPr/>
        </p:nvSpPr>
        <p:spPr>
          <a:xfrm>
            <a:off x="2495496" y="8712813"/>
            <a:ext cx="2533772" cy="338554"/>
          </a:xfrm>
          <a:prstGeom prst="rect">
            <a:avLst/>
          </a:prstGeom>
          <a:noFill/>
        </p:spPr>
        <p:txBody>
          <a:bodyPr wrap="none" rtlCol="0">
            <a:spAutoFit/>
          </a:bodyPr>
          <a:lstStyle/>
          <a:p>
            <a:pPr algn="ctr"/>
            <a:r>
              <a:rPr lang="en-US" sz="1600" b="1" spc="-5" dirty="0">
                <a:solidFill>
                  <a:srgbClr val="1F487C"/>
                </a:solidFill>
                <a:latin typeface="Arial"/>
                <a:cs typeface="Arial"/>
              </a:rPr>
              <a:t>MAHA 2022 display area</a:t>
            </a:r>
            <a:endParaRPr lang="en-US" sz="1600" dirty="0">
              <a:latin typeface="Arial"/>
              <a:cs typeface="Arial"/>
            </a:endParaRPr>
          </a:p>
        </p:txBody>
      </p:sp>
    </p:spTree>
    <p:extLst>
      <p:ext uri="{BB962C8B-B14F-4D97-AF65-F5344CB8AC3E}">
        <p14:creationId xmlns:p14="http://schemas.microsoft.com/office/powerpoint/2010/main" val="39511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E478E7-9B45-7B4A-A309-3FF2EC1EA5D6}"/>
              </a:ext>
            </a:extLst>
          </p:cNvPr>
          <p:cNvSpPr/>
          <p:nvPr/>
        </p:nvSpPr>
        <p:spPr>
          <a:xfrm>
            <a:off x="-31750" y="635"/>
            <a:ext cx="7588250" cy="10699115"/>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bject 3"/>
          <p:cNvSpPr/>
          <p:nvPr/>
        </p:nvSpPr>
        <p:spPr>
          <a:xfrm>
            <a:off x="3016757" y="834389"/>
            <a:ext cx="1524000" cy="5080"/>
          </a:xfrm>
          <a:custGeom>
            <a:avLst/>
            <a:gdLst/>
            <a:ahLst/>
            <a:cxnLst/>
            <a:rect l="l" t="t" r="r" b="b"/>
            <a:pathLst>
              <a:path w="1524000" h="5080">
                <a:moveTo>
                  <a:pt x="0" y="0"/>
                </a:moveTo>
                <a:lnTo>
                  <a:pt x="1524000" y="5079"/>
                </a:lnTo>
              </a:path>
            </a:pathLst>
          </a:custGeom>
          <a:ln w="28575">
            <a:solidFill>
              <a:srgbClr val="7E7E7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3767328" y="3585971"/>
            <a:ext cx="3058668" cy="2293619"/>
          </a:xfrm>
          <a:prstGeom prst="rect">
            <a:avLst/>
          </a:prstGeom>
        </p:spPr>
      </p:pic>
      <p:pic>
        <p:nvPicPr>
          <p:cNvPr id="5" name="object 5"/>
          <p:cNvPicPr/>
          <p:nvPr/>
        </p:nvPicPr>
        <p:blipFill>
          <a:blip r:embed="rId3" cstate="print"/>
          <a:stretch>
            <a:fillRect/>
          </a:stretch>
        </p:blipFill>
        <p:spPr>
          <a:xfrm>
            <a:off x="414527" y="3585971"/>
            <a:ext cx="3058668" cy="2293619"/>
          </a:xfrm>
          <a:prstGeom prst="rect">
            <a:avLst/>
          </a:prstGeom>
        </p:spPr>
      </p:pic>
      <p:pic>
        <p:nvPicPr>
          <p:cNvPr id="6" name="object 6"/>
          <p:cNvPicPr/>
          <p:nvPr/>
        </p:nvPicPr>
        <p:blipFill>
          <a:blip r:embed="rId4" cstate="print"/>
          <a:stretch>
            <a:fillRect/>
          </a:stretch>
        </p:blipFill>
        <p:spPr>
          <a:xfrm>
            <a:off x="414527" y="1350263"/>
            <a:ext cx="3674364" cy="1786127"/>
          </a:xfrm>
          <a:prstGeom prst="rect">
            <a:avLst/>
          </a:prstGeom>
        </p:spPr>
      </p:pic>
      <p:pic>
        <p:nvPicPr>
          <p:cNvPr id="7" name="object 7"/>
          <p:cNvPicPr/>
          <p:nvPr/>
        </p:nvPicPr>
        <p:blipFill>
          <a:blip r:embed="rId5" cstate="print"/>
          <a:stretch>
            <a:fillRect/>
          </a:stretch>
        </p:blipFill>
        <p:spPr>
          <a:xfrm>
            <a:off x="4888991" y="6984491"/>
            <a:ext cx="2189988" cy="1642872"/>
          </a:xfrm>
          <a:prstGeom prst="rect">
            <a:avLst/>
          </a:prstGeom>
        </p:spPr>
      </p:pic>
      <p:sp>
        <p:nvSpPr>
          <p:cNvPr id="8" name="object 8"/>
          <p:cNvSpPr txBox="1"/>
          <p:nvPr/>
        </p:nvSpPr>
        <p:spPr>
          <a:xfrm>
            <a:off x="4244085" y="1153515"/>
            <a:ext cx="2590800" cy="1902460"/>
          </a:xfrm>
          <a:prstGeom prst="rect">
            <a:avLst/>
          </a:prstGeom>
        </p:spPr>
        <p:txBody>
          <a:bodyPr vert="horz" wrap="square" lIns="0" tIns="76200" rIns="0" bIns="0" rtlCol="0">
            <a:spAutoFit/>
          </a:bodyPr>
          <a:lstStyle/>
          <a:p>
            <a:pPr marL="12700">
              <a:lnSpc>
                <a:spcPct val="100000"/>
              </a:lnSpc>
              <a:spcBef>
                <a:spcPts val="600"/>
              </a:spcBef>
            </a:pPr>
            <a:r>
              <a:rPr sz="1100" b="1" spc="-5" dirty="0">
                <a:solidFill>
                  <a:srgbClr val="1F487C"/>
                </a:solidFill>
                <a:latin typeface="Arial"/>
                <a:cs typeface="Arial"/>
              </a:rPr>
              <a:t>OTHM</a:t>
            </a:r>
            <a:r>
              <a:rPr sz="1100" b="1" spc="-30" dirty="0">
                <a:solidFill>
                  <a:srgbClr val="1F487C"/>
                </a:solidFill>
                <a:latin typeface="Arial"/>
                <a:cs typeface="Arial"/>
              </a:rPr>
              <a:t> </a:t>
            </a:r>
            <a:r>
              <a:rPr sz="1100" b="1" spc="-5" dirty="0">
                <a:solidFill>
                  <a:srgbClr val="1F487C"/>
                </a:solidFill>
                <a:latin typeface="Arial"/>
                <a:cs typeface="Arial"/>
              </a:rPr>
              <a:t>Qualification</a:t>
            </a:r>
            <a:endParaRPr sz="1100">
              <a:latin typeface="Arial"/>
              <a:cs typeface="Arial"/>
            </a:endParaRPr>
          </a:p>
          <a:p>
            <a:pPr marL="12700" marR="85090">
              <a:lnSpc>
                <a:spcPct val="136800"/>
              </a:lnSpc>
              <a:spcBef>
                <a:spcPts val="20"/>
              </a:spcBef>
              <a:tabLst>
                <a:tab pos="469265" algn="l"/>
              </a:tabLst>
            </a:pPr>
            <a:r>
              <a:rPr sz="1100" b="1" dirty="0">
                <a:latin typeface="Arial"/>
                <a:cs typeface="Arial"/>
              </a:rPr>
              <a:t>Venue</a:t>
            </a:r>
            <a:r>
              <a:rPr sz="1100" b="1" spc="-10" dirty="0">
                <a:latin typeface="Arial"/>
                <a:cs typeface="Arial"/>
              </a:rPr>
              <a:t> </a:t>
            </a:r>
            <a:r>
              <a:rPr sz="1100" b="1" dirty="0">
                <a:latin typeface="Arial"/>
                <a:cs typeface="Arial"/>
              </a:rPr>
              <a:t>=</a:t>
            </a:r>
            <a:r>
              <a:rPr sz="1100" b="1" spc="-20" dirty="0">
                <a:latin typeface="Arial"/>
                <a:cs typeface="Arial"/>
              </a:rPr>
              <a:t> </a:t>
            </a:r>
            <a:r>
              <a:rPr sz="1100" b="1" spc="-5" dirty="0">
                <a:latin typeface="Arial"/>
                <a:cs typeface="Arial"/>
              </a:rPr>
              <a:t>(Vivatel</a:t>
            </a:r>
            <a:r>
              <a:rPr sz="1100" b="1" spc="-30" dirty="0">
                <a:latin typeface="Arial"/>
                <a:cs typeface="Arial"/>
              </a:rPr>
              <a:t> </a:t>
            </a:r>
            <a:r>
              <a:rPr sz="1100" b="1" dirty="0">
                <a:latin typeface="Arial"/>
                <a:cs typeface="Arial"/>
              </a:rPr>
              <a:t>Hotel</a:t>
            </a:r>
            <a:r>
              <a:rPr sz="1100" b="1" spc="-20" dirty="0">
                <a:latin typeface="Arial"/>
                <a:cs typeface="Arial"/>
              </a:rPr>
              <a:t> </a:t>
            </a:r>
            <a:r>
              <a:rPr sz="1100" b="1" spc="-5" dirty="0">
                <a:latin typeface="Arial"/>
                <a:cs typeface="Arial"/>
              </a:rPr>
              <a:t>Kuala</a:t>
            </a:r>
            <a:r>
              <a:rPr sz="1100" b="1" spc="-15" dirty="0">
                <a:latin typeface="Arial"/>
                <a:cs typeface="Arial"/>
              </a:rPr>
              <a:t> </a:t>
            </a:r>
            <a:r>
              <a:rPr sz="1100" b="1" dirty="0">
                <a:latin typeface="Arial"/>
                <a:cs typeface="Arial"/>
              </a:rPr>
              <a:t>Lumpur) </a:t>
            </a:r>
            <a:r>
              <a:rPr sz="1100" b="1" spc="-290" dirty="0">
                <a:latin typeface="Arial"/>
                <a:cs typeface="Arial"/>
              </a:rPr>
              <a:t> </a:t>
            </a:r>
            <a:r>
              <a:rPr sz="1100" b="1" spc="-5" dirty="0">
                <a:latin typeface="Arial"/>
                <a:cs typeface="Arial"/>
              </a:rPr>
              <a:t>Date	</a:t>
            </a:r>
            <a:r>
              <a:rPr sz="1100" b="1" dirty="0">
                <a:latin typeface="Arial"/>
                <a:cs typeface="Arial"/>
              </a:rPr>
              <a:t>=</a:t>
            </a:r>
            <a:r>
              <a:rPr sz="1100" b="1" spc="5" dirty="0">
                <a:latin typeface="Arial"/>
                <a:cs typeface="Arial"/>
              </a:rPr>
              <a:t> </a:t>
            </a:r>
            <a:r>
              <a:rPr sz="1100" b="1" dirty="0">
                <a:latin typeface="Arial"/>
                <a:cs typeface="Arial"/>
              </a:rPr>
              <a:t>23 – 29 </a:t>
            </a:r>
            <a:r>
              <a:rPr sz="1100" b="1" spc="-10" dirty="0">
                <a:latin typeface="Arial"/>
                <a:cs typeface="Arial"/>
              </a:rPr>
              <a:t>August </a:t>
            </a:r>
            <a:r>
              <a:rPr sz="1100" b="1" dirty="0">
                <a:latin typeface="Arial"/>
                <a:cs typeface="Arial"/>
              </a:rPr>
              <a:t>2020 </a:t>
            </a:r>
            <a:r>
              <a:rPr sz="1100" b="1" spc="5" dirty="0">
                <a:latin typeface="Arial"/>
                <a:cs typeface="Arial"/>
              </a:rPr>
              <a:t> </a:t>
            </a:r>
            <a:r>
              <a:rPr sz="1100" b="1" dirty="0">
                <a:latin typeface="Arial"/>
                <a:cs typeface="Arial"/>
              </a:rPr>
              <a:t>Summary</a:t>
            </a:r>
            <a:r>
              <a:rPr sz="1100" b="1" spc="-25" dirty="0">
                <a:latin typeface="Arial"/>
                <a:cs typeface="Arial"/>
              </a:rPr>
              <a:t> </a:t>
            </a:r>
            <a:r>
              <a:rPr sz="1100" b="1" dirty="0">
                <a:latin typeface="Arial"/>
                <a:cs typeface="Arial"/>
              </a:rPr>
              <a:t>:</a:t>
            </a:r>
            <a:endParaRPr sz="1100">
              <a:latin typeface="Arial"/>
              <a:cs typeface="Arial"/>
            </a:endParaRPr>
          </a:p>
          <a:p>
            <a:pPr marL="32384" marR="5080" algn="just">
              <a:lnSpc>
                <a:spcPct val="104200"/>
              </a:lnSpc>
              <a:spcBef>
                <a:spcPts val="20"/>
              </a:spcBef>
            </a:pPr>
            <a:r>
              <a:rPr sz="1200" spc="-15" dirty="0">
                <a:latin typeface="Calibri"/>
                <a:cs typeface="Calibri"/>
              </a:rPr>
              <a:t>Provide</a:t>
            </a:r>
            <a:r>
              <a:rPr sz="1200" spc="245" dirty="0">
                <a:latin typeface="Calibri"/>
                <a:cs typeface="Calibri"/>
              </a:rPr>
              <a:t> </a:t>
            </a:r>
            <a:r>
              <a:rPr sz="1200" spc="-10" dirty="0">
                <a:latin typeface="Calibri"/>
                <a:cs typeface="Calibri"/>
              </a:rPr>
              <a:t>professional</a:t>
            </a:r>
            <a:r>
              <a:rPr sz="1200" spc="-5" dirty="0">
                <a:latin typeface="Calibri"/>
                <a:cs typeface="Calibri"/>
              </a:rPr>
              <a:t> </a:t>
            </a:r>
            <a:r>
              <a:rPr sz="1200" spc="-15" dirty="0">
                <a:latin typeface="Calibri"/>
                <a:cs typeface="Calibri"/>
              </a:rPr>
              <a:t>programming </a:t>
            </a:r>
            <a:r>
              <a:rPr sz="1200" spc="-10" dirty="0">
                <a:latin typeface="Calibri"/>
                <a:cs typeface="Calibri"/>
              </a:rPr>
              <a:t> tutoring</a:t>
            </a:r>
            <a:r>
              <a:rPr sz="1200" spc="-5" dirty="0">
                <a:latin typeface="Calibri"/>
                <a:cs typeface="Calibri"/>
              </a:rPr>
              <a:t> to</a:t>
            </a:r>
            <a:r>
              <a:rPr sz="1200" dirty="0">
                <a:latin typeface="Calibri"/>
                <a:cs typeface="Calibri"/>
              </a:rPr>
              <a:t> </a:t>
            </a:r>
            <a:r>
              <a:rPr sz="1200" spc="-10" dirty="0">
                <a:latin typeface="Calibri"/>
                <a:cs typeface="Calibri"/>
              </a:rPr>
              <a:t>the</a:t>
            </a:r>
            <a:r>
              <a:rPr sz="1200" spc="-5" dirty="0">
                <a:latin typeface="Calibri"/>
                <a:cs typeface="Calibri"/>
              </a:rPr>
              <a:t> </a:t>
            </a:r>
            <a:r>
              <a:rPr sz="1200" spc="-10" dirty="0">
                <a:latin typeface="Calibri"/>
                <a:cs typeface="Calibri"/>
              </a:rPr>
              <a:t>participants</a:t>
            </a:r>
            <a:r>
              <a:rPr sz="1200" spc="-5" dirty="0">
                <a:latin typeface="Calibri"/>
                <a:cs typeface="Calibri"/>
              </a:rPr>
              <a:t> </a:t>
            </a:r>
            <a:r>
              <a:rPr sz="1200" spc="-10" dirty="0">
                <a:latin typeface="Calibri"/>
                <a:cs typeface="Calibri"/>
              </a:rPr>
              <a:t>and</a:t>
            </a:r>
            <a:r>
              <a:rPr sz="1200" spc="-5" dirty="0">
                <a:latin typeface="Calibri"/>
                <a:cs typeface="Calibri"/>
              </a:rPr>
              <a:t> also </a:t>
            </a:r>
            <a:r>
              <a:rPr sz="1200" spc="-260" dirty="0">
                <a:latin typeface="Calibri"/>
                <a:cs typeface="Calibri"/>
              </a:rPr>
              <a:t> </a:t>
            </a:r>
            <a:r>
              <a:rPr sz="1200" spc="-10" dirty="0">
                <a:latin typeface="Calibri"/>
                <a:cs typeface="Calibri"/>
              </a:rPr>
              <a:t>assisting professional lecturers. </a:t>
            </a:r>
            <a:r>
              <a:rPr sz="1200" spc="-25" dirty="0">
                <a:latin typeface="Calibri"/>
                <a:cs typeface="Calibri"/>
              </a:rPr>
              <a:t>Teaching </a:t>
            </a:r>
            <a:r>
              <a:rPr sz="1200" spc="-20" dirty="0">
                <a:latin typeface="Calibri"/>
                <a:cs typeface="Calibri"/>
              </a:rPr>
              <a:t> </a:t>
            </a:r>
            <a:r>
              <a:rPr sz="1200" spc="-5" dirty="0">
                <a:latin typeface="Calibri"/>
                <a:cs typeface="Calibri"/>
              </a:rPr>
              <a:t>them</a:t>
            </a:r>
            <a:r>
              <a:rPr sz="1200" dirty="0">
                <a:latin typeface="Calibri"/>
                <a:cs typeface="Calibri"/>
              </a:rPr>
              <a:t> </a:t>
            </a:r>
            <a:r>
              <a:rPr sz="1200" spc="-5" dirty="0">
                <a:latin typeface="Calibri"/>
                <a:cs typeface="Calibri"/>
              </a:rPr>
              <a:t>how</a:t>
            </a:r>
            <a:r>
              <a:rPr sz="1200" dirty="0">
                <a:latin typeface="Calibri"/>
                <a:cs typeface="Calibri"/>
              </a:rPr>
              <a:t> </a:t>
            </a:r>
            <a:r>
              <a:rPr sz="1200" spc="-5" dirty="0">
                <a:latin typeface="Calibri"/>
                <a:cs typeface="Calibri"/>
              </a:rPr>
              <a:t>to</a:t>
            </a:r>
            <a:r>
              <a:rPr sz="1200" dirty="0">
                <a:latin typeface="Calibri"/>
                <a:cs typeface="Calibri"/>
              </a:rPr>
              <a:t> </a:t>
            </a:r>
            <a:r>
              <a:rPr sz="1200" spc="-5" dirty="0">
                <a:latin typeface="Calibri"/>
                <a:cs typeface="Calibri"/>
              </a:rPr>
              <a:t>use</a:t>
            </a:r>
            <a:r>
              <a:rPr sz="1200" dirty="0">
                <a:latin typeface="Calibri"/>
                <a:cs typeface="Calibri"/>
              </a:rPr>
              <a:t> </a:t>
            </a:r>
            <a:r>
              <a:rPr sz="1200" spc="-10" dirty="0">
                <a:latin typeface="Calibri"/>
                <a:cs typeface="Calibri"/>
              </a:rPr>
              <a:t>Raspberry</a:t>
            </a:r>
            <a:r>
              <a:rPr sz="1200" spc="-5" dirty="0">
                <a:latin typeface="Calibri"/>
                <a:cs typeface="Calibri"/>
              </a:rPr>
              <a:t> </a:t>
            </a:r>
            <a:r>
              <a:rPr sz="1200" dirty="0">
                <a:latin typeface="Calibri"/>
                <a:cs typeface="Calibri"/>
              </a:rPr>
              <a:t>Pi</a:t>
            </a:r>
            <a:r>
              <a:rPr sz="1200" spc="5" dirty="0">
                <a:latin typeface="Calibri"/>
                <a:cs typeface="Calibri"/>
              </a:rPr>
              <a:t> </a:t>
            </a:r>
            <a:r>
              <a:rPr sz="1200" dirty="0">
                <a:latin typeface="Calibri"/>
                <a:cs typeface="Calibri"/>
              </a:rPr>
              <a:t>as</a:t>
            </a:r>
            <a:r>
              <a:rPr sz="1200" spc="5" dirty="0">
                <a:latin typeface="Calibri"/>
                <a:cs typeface="Calibri"/>
              </a:rPr>
              <a:t> </a:t>
            </a:r>
            <a:r>
              <a:rPr sz="1200" dirty="0">
                <a:latin typeface="Calibri"/>
                <a:cs typeface="Calibri"/>
              </a:rPr>
              <a:t>a </a:t>
            </a:r>
            <a:r>
              <a:rPr sz="1200" spc="5" dirty="0">
                <a:latin typeface="Calibri"/>
                <a:cs typeface="Calibri"/>
              </a:rPr>
              <a:t> </a:t>
            </a:r>
            <a:r>
              <a:rPr sz="1200" spc="-5" dirty="0">
                <a:latin typeface="Calibri"/>
                <a:cs typeface="Calibri"/>
              </a:rPr>
              <a:t>medium</a:t>
            </a:r>
            <a:r>
              <a:rPr sz="1200" spc="-50" dirty="0">
                <a:latin typeface="Calibri"/>
                <a:cs typeface="Calibri"/>
              </a:rPr>
              <a:t> </a:t>
            </a:r>
            <a:r>
              <a:rPr sz="1200" spc="-10" dirty="0">
                <a:latin typeface="Calibri"/>
                <a:cs typeface="Calibri"/>
              </a:rPr>
              <a:t>for</a:t>
            </a:r>
            <a:r>
              <a:rPr sz="1200" spc="-30" dirty="0">
                <a:latin typeface="Calibri"/>
                <a:cs typeface="Calibri"/>
              </a:rPr>
              <a:t> </a:t>
            </a:r>
            <a:r>
              <a:rPr sz="1200" spc="-10" dirty="0">
                <a:latin typeface="Calibri"/>
                <a:cs typeface="Calibri"/>
              </a:rPr>
              <a:t>Internet</a:t>
            </a:r>
            <a:r>
              <a:rPr sz="1200" spc="-50" dirty="0">
                <a:latin typeface="Calibri"/>
                <a:cs typeface="Calibri"/>
              </a:rPr>
              <a:t> </a:t>
            </a:r>
            <a:r>
              <a:rPr sz="1200" dirty="0">
                <a:latin typeface="Calibri"/>
                <a:cs typeface="Calibri"/>
              </a:rPr>
              <a:t>of</a:t>
            </a:r>
            <a:r>
              <a:rPr sz="1200" spc="-15" dirty="0">
                <a:latin typeface="Calibri"/>
                <a:cs typeface="Calibri"/>
              </a:rPr>
              <a:t> </a:t>
            </a:r>
            <a:r>
              <a:rPr sz="1200" spc="-5" dirty="0">
                <a:latin typeface="Calibri"/>
                <a:cs typeface="Calibri"/>
              </a:rPr>
              <a:t>Things</a:t>
            </a:r>
            <a:r>
              <a:rPr sz="1200" spc="-35" dirty="0">
                <a:latin typeface="Calibri"/>
                <a:cs typeface="Calibri"/>
              </a:rPr>
              <a:t> </a:t>
            </a:r>
            <a:r>
              <a:rPr sz="1200" spc="-5" dirty="0">
                <a:latin typeface="Calibri"/>
                <a:cs typeface="Calibri"/>
              </a:rPr>
              <a:t>(IoT).</a:t>
            </a:r>
            <a:endParaRPr sz="1200">
              <a:latin typeface="Calibri"/>
              <a:cs typeface="Calibri"/>
            </a:endParaRPr>
          </a:p>
        </p:txBody>
      </p:sp>
      <p:grpSp>
        <p:nvGrpSpPr>
          <p:cNvPr id="9" name="object 9"/>
          <p:cNvGrpSpPr/>
          <p:nvPr/>
        </p:nvGrpSpPr>
        <p:grpSpPr>
          <a:xfrm>
            <a:off x="747522" y="6172453"/>
            <a:ext cx="6040120" cy="525780"/>
            <a:chOff x="747522" y="6172453"/>
            <a:chExt cx="6040120" cy="525780"/>
          </a:xfrm>
        </p:grpSpPr>
        <p:sp>
          <p:nvSpPr>
            <p:cNvPr id="10" name="object 10"/>
            <p:cNvSpPr/>
            <p:nvPr/>
          </p:nvSpPr>
          <p:spPr>
            <a:xfrm>
              <a:off x="747522" y="64472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11" name="object 11"/>
            <p:cNvSpPr/>
            <p:nvPr/>
          </p:nvSpPr>
          <p:spPr>
            <a:xfrm>
              <a:off x="3672077" y="62964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4AACC5"/>
            </a:solidFill>
          </p:spPr>
          <p:txBody>
            <a:bodyPr wrap="square" lIns="0" tIns="0" rIns="0" bIns="0" rtlCol="0"/>
            <a:lstStyle/>
            <a:p>
              <a:endParaRPr/>
            </a:p>
          </p:txBody>
        </p:sp>
        <p:sp>
          <p:nvSpPr>
            <p:cNvPr id="12" name="object 12"/>
            <p:cNvSpPr/>
            <p:nvPr/>
          </p:nvSpPr>
          <p:spPr>
            <a:xfrm>
              <a:off x="3672077" y="62964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357C91"/>
              </a:solidFill>
            </a:ln>
          </p:spPr>
          <p:txBody>
            <a:bodyPr wrap="square" lIns="0" tIns="0" rIns="0" bIns="0" rtlCol="0"/>
            <a:lstStyle/>
            <a:p>
              <a:endParaRPr/>
            </a:p>
          </p:txBody>
        </p:sp>
        <p:sp>
          <p:nvSpPr>
            <p:cNvPr id="13" name="object 13"/>
            <p:cNvSpPr/>
            <p:nvPr/>
          </p:nvSpPr>
          <p:spPr>
            <a:xfrm>
              <a:off x="3615689" y="6185153"/>
              <a:ext cx="304800" cy="500380"/>
            </a:xfrm>
            <a:custGeom>
              <a:avLst/>
              <a:gdLst/>
              <a:ahLst/>
              <a:cxnLst/>
              <a:rect l="l" t="t" r="r" b="b"/>
              <a:pathLst>
                <a:path w="304800" h="500379">
                  <a:moveTo>
                    <a:pt x="0" y="249936"/>
                  </a:moveTo>
                  <a:lnTo>
                    <a:pt x="152400" y="0"/>
                  </a:lnTo>
                  <a:lnTo>
                    <a:pt x="304800" y="249936"/>
                  </a:lnTo>
                  <a:lnTo>
                    <a:pt x="152400" y="499871"/>
                  </a:lnTo>
                  <a:lnTo>
                    <a:pt x="0" y="249936"/>
                  </a:lnTo>
                  <a:close/>
                </a:path>
              </a:pathLst>
            </a:custGeom>
            <a:ln w="25400">
              <a:solidFill>
                <a:srgbClr val="385D89"/>
              </a:solidFill>
            </a:ln>
          </p:spPr>
          <p:txBody>
            <a:bodyPr wrap="square" lIns="0" tIns="0" rIns="0" bIns="0" rtlCol="0"/>
            <a:lstStyle/>
            <a:p>
              <a:endParaRPr/>
            </a:p>
          </p:txBody>
        </p:sp>
      </p:grpSp>
      <p:pic>
        <p:nvPicPr>
          <p:cNvPr id="14" name="object 14"/>
          <p:cNvPicPr/>
          <p:nvPr/>
        </p:nvPicPr>
        <p:blipFill>
          <a:blip r:embed="rId6" cstate="print"/>
          <a:stretch>
            <a:fillRect/>
          </a:stretch>
        </p:blipFill>
        <p:spPr>
          <a:xfrm>
            <a:off x="2654807" y="6999731"/>
            <a:ext cx="2130551" cy="1598676"/>
          </a:xfrm>
          <a:prstGeom prst="rect">
            <a:avLst/>
          </a:prstGeom>
        </p:spPr>
      </p:pic>
      <p:pic>
        <p:nvPicPr>
          <p:cNvPr id="15" name="object 15"/>
          <p:cNvPicPr/>
          <p:nvPr/>
        </p:nvPicPr>
        <p:blipFill>
          <a:blip r:embed="rId7" cstate="print"/>
          <a:stretch>
            <a:fillRect/>
          </a:stretch>
        </p:blipFill>
        <p:spPr>
          <a:xfrm>
            <a:off x="414527" y="6999731"/>
            <a:ext cx="2133600" cy="2842260"/>
          </a:xfrm>
          <a:prstGeom prst="rect">
            <a:avLst/>
          </a:prstGeom>
        </p:spPr>
      </p:pic>
      <p:sp>
        <p:nvSpPr>
          <p:cNvPr id="16" name="object 16"/>
          <p:cNvSpPr txBox="1"/>
          <p:nvPr/>
        </p:nvSpPr>
        <p:spPr>
          <a:xfrm>
            <a:off x="2725673" y="8711031"/>
            <a:ext cx="4185285" cy="1522095"/>
          </a:xfrm>
          <a:prstGeom prst="rect">
            <a:avLst/>
          </a:prstGeom>
        </p:spPr>
        <p:txBody>
          <a:bodyPr vert="horz" wrap="square" lIns="0" tIns="12065" rIns="0" bIns="0" rtlCol="0">
            <a:spAutoFit/>
          </a:bodyPr>
          <a:lstStyle/>
          <a:p>
            <a:pPr marL="12700" marR="1965960">
              <a:lnSpc>
                <a:spcPct val="138200"/>
              </a:lnSpc>
              <a:spcBef>
                <a:spcPts val="95"/>
              </a:spcBef>
            </a:pPr>
            <a:r>
              <a:rPr sz="1100" b="1" dirty="0">
                <a:solidFill>
                  <a:srgbClr val="1F487C"/>
                </a:solidFill>
                <a:latin typeface="Arial"/>
                <a:cs typeface="Arial"/>
              </a:rPr>
              <a:t>Science</a:t>
            </a:r>
            <a:r>
              <a:rPr sz="1100" b="1" spc="-25" dirty="0">
                <a:solidFill>
                  <a:srgbClr val="1F487C"/>
                </a:solidFill>
                <a:latin typeface="Arial"/>
                <a:cs typeface="Arial"/>
              </a:rPr>
              <a:t> </a:t>
            </a:r>
            <a:r>
              <a:rPr sz="1100" b="1" dirty="0">
                <a:solidFill>
                  <a:srgbClr val="1F487C"/>
                </a:solidFill>
                <a:latin typeface="Arial"/>
                <a:cs typeface="Arial"/>
              </a:rPr>
              <a:t>and</a:t>
            </a:r>
            <a:r>
              <a:rPr sz="1100" b="1" spc="-25" dirty="0">
                <a:solidFill>
                  <a:srgbClr val="1F487C"/>
                </a:solidFill>
                <a:latin typeface="Arial"/>
                <a:cs typeface="Arial"/>
              </a:rPr>
              <a:t> </a:t>
            </a:r>
            <a:r>
              <a:rPr sz="1100" b="1" spc="-5" dirty="0">
                <a:solidFill>
                  <a:srgbClr val="1F487C"/>
                </a:solidFill>
                <a:latin typeface="Arial"/>
                <a:cs typeface="Arial"/>
              </a:rPr>
              <a:t>Technology </a:t>
            </a:r>
            <a:r>
              <a:rPr sz="1100" b="1" dirty="0">
                <a:solidFill>
                  <a:srgbClr val="1F487C"/>
                </a:solidFill>
                <a:latin typeface="Arial"/>
                <a:cs typeface="Arial"/>
              </a:rPr>
              <a:t>Festival </a:t>
            </a:r>
            <a:r>
              <a:rPr sz="1100" b="1" spc="-290" dirty="0">
                <a:solidFill>
                  <a:srgbClr val="1F487C"/>
                </a:solidFill>
                <a:latin typeface="Arial"/>
                <a:cs typeface="Arial"/>
              </a:rPr>
              <a:t> </a:t>
            </a:r>
            <a:r>
              <a:rPr sz="1100" b="1" dirty="0">
                <a:latin typeface="Arial"/>
                <a:cs typeface="Arial"/>
              </a:rPr>
              <a:t>Venue</a:t>
            </a:r>
            <a:r>
              <a:rPr sz="1100" b="1" spc="-5" dirty="0">
                <a:latin typeface="Arial"/>
                <a:cs typeface="Arial"/>
              </a:rPr>
              <a:t> </a:t>
            </a:r>
            <a:r>
              <a:rPr sz="1100" b="1" dirty="0">
                <a:latin typeface="Arial"/>
                <a:cs typeface="Arial"/>
              </a:rPr>
              <a:t>=</a:t>
            </a:r>
            <a:r>
              <a:rPr sz="1100" b="1" spc="-20" dirty="0">
                <a:latin typeface="Arial"/>
                <a:cs typeface="Arial"/>
              </a:rPr>
              <a:t> </a:t>
            </a:r>
            <a:r>
              <a:rPr sz="1100" b="1" dirty="0">
                <a:latin typeface="Arial"/>
                <a:cs typeface="Arial"/>
              </a:rPr>
              <a:t>SMK</a:t>
            </a:r>
            <a:r>
              <a:rPr sz="1100" b="1" spc="-20" dirty="0">
                <a:latin typeface="Arial"/>
                <a:cs typeface="Arial"/>
              </a:rPr>
              <a:t> </a:t>
            </a:r>
            <a:r>
              <a:rPr sz="1100" b="1" spc="-5" dirty="0">
                <a:latin typeface="Arial"/>
                <a:cs typeface="Arial"/>
              </a:rPr>
              <a:t>SEKSYEN</a:t>
            </a:r>
            <a:r>
              <a:rPr sz="1100" b="1" spc="30" dirty="0">
                <a:latin typeface="Arial"/>
                <a:cs typeface="Arial"/>
              </a:rPr>
              <a:t> </a:t>
            </a:r>
            <a:r>
              <a:rPr sz="1100" b="1" dirty="0">
                <a:latin typeface="Arial"/>
                <a:cs typeface="Arial"/>
              </a:rPr>
              <a:t>14</a:t>
            </a:r>
            <a:endParaRPr sz="1100">
              <a:latin typeface="Arial"/>
              <a:cs typeface="Arial"/>
            </a:endParaRPr>
          </a:p>
          <a:p>
            <a:pPr marL="12700">
              <a:lnSpc>
                <a:spcPct val="100000"/>
              </a:lnSpc>
              <a:spcBef>
                <a:spcPts val="495"/>
              </a:spcBef>
              <a:tabLst>
                <a:tab pos="469265" algn="l"/>
              </a:tabLst>
            </a:pPr>
            <a:r>
              <a:rPr sz="1100" b="1" spc="-5" dirty="0">
                <a:latin typeface="Arial"/>
                <a:cs typeface="Arial"/>
              </a:rPr>
              <a:t>Date	</a:t>
            </a:r>
            <a:r>
              <a:rPr sz="1100" b="1" dirty="0">
                <a:latin typeface="Arial"/>
                <a:cs typeface="Arial"/>
              </a:rPr>
              <a:t>=</a:t>
            </a:r>
            <a:r>
              <a:rPr sz="1100" b="1" spc="254" dirty="0">
                <a:latin typeface="Arial"/>
                <a:cs typeface="Arial"/>
              </a:rPr>
              <a:t> </a:t>
            </a:r>
            <a:r>
              <a:rPr sz="1100" b="1" dirty="0">
                <a:latin typeface="Arial"/>
                <a:cs typeface="Arial"/>
              </a:rPr>
              <a:t>10</a:t>
            </a:r>
            <a:r>
              <a:rPr sz="1100" b="1" spc="-40" dirty="0">
                <a:latin typeface="Arial"/>
                <a:cs typeface="Arial"/>
              </a:rPr>
              <a:t> </a:t>
            </a:r>
            <a:r>
              <a:rPr sz="1100" b="1" spc="-5" dirty="0">
                <a:latin typeface="Arial"/>
                <a:cs typeface="Arial"/>
              </a:rPr>
              <a:t>November</a:t>
            </a:r>
            <a:r>
              <a:rPr sz="1100" b="1" spc="-10" dirty="0">
                <a:latin typeface="Arial"/>
                <a:cs typeface="Arial"/>
              </a:rPr>
              <a:t> </a:t>
            </a:r>
            <a:r>
              <a:rPr sz="1100" b="1" dirty="0">
                <a:latin typeface="Arial"/>
                <a:cs typeface="Arial"/>
              </a:rPr>
              <a:t>2020</a:t>
            </a:r>
            <a:endParaRPr sz="1100">
              <a:latin typeface="Arial"/>
              <a:cs typeface="Arial"/>
            </a:endParaRPr>
          </a:p>
          <a:p>
            <a:pPr marL="12700">
              <a:lnSpc>
                <a:spcPct val="100000"/>
              </a:lnSpc>
              <a:spcBef>
                <a:spcPts val="480"/>
              </a:spcBef>
            </a:pPr>
            <a:r>
              <a:rPr sz="1100" b="1" dirty="0">
                <a:latin typeface="Arial"/>
                <a:cs typeface="Arial"/>
              </a:rPr>
              <a:t>Summary</a:t>
            </a:r>
            <a:r>
              <a:rPr sz="1100" b="1" spc="-65" dirty="0">
                <a:latin typeface="Arial"/>
                <a:cs typeface="Arial"/>
              </a:rPr>
              <a:t> </a:t>
            </a:r>
            <a:r>
              <a:rPr sz="1100" b="1" dirty="0">
                <a:latin typeface="Arial"/>
                <a:cs typeface="Arial"/>
              </a:rPr>
              <a:t>:</a:t>
            </a:r>
            <a:endParaRPr sz="1100">
              <a:latin typeface="Arial"/>
              <a:cs typeface="Arial"/>
            </a:endParaRPr>
          </a:p>
          <a:p>
            <a:pPr marL="32384" marR="5080" algn="just">
              <a:lnSpc>
                <a:spcPct val="104200"/>
              </a:lnSpc>
              <a:spcBef>
                <a:spcPts val="20"/>
              </a:spcBef>
            </a:pPr>
            <a:r>
              <a:rPr sz="1200" spc="-15" dirty="0">
                <a:latin typeface="Calibri"/>
                <a:cs typeface="Calibri"/>
              </a:rPr>
              <a:t>Demonstrating </a:t>
            </a:r>
            <a:r>
              <a:rPr sz="1200" spc="-10" dirty="0">
                <a:latin typeface="Calibri"/>
                <a:cs typeface="Calibri"/>
              </a:rPr>
              <a:t>the benefits </a:t>
            </a:r>
            <a:r>
              <a:rPr sz="1200" spc="-15" dirty="0">
                <a:latin typeface="Calibri"/>
                <a:cs typeface="Calibri"/>
              </a:rPr>
              <a:t>Internet </a:t>
            </a:r>
            <a:r>
              <a:rPr sz="1200" spc="-5" dirty="0">
                <a:latin typeface="Calibri"/>
                <a:cs typeface="Calibri"/>
              </a:rPr>
              <a:t>of </a:t>
            </a:r>
            <a:r>
              <a:rPr sz="1200" spc="-10" dirty="0">
                <a:latin typeface="Calibri"/>
                <a:cs typeface="Calibri"/>
              </a:rPr>
              <a:t>Things (IoT) </a:t>
            </a:r>
            <a:r>
              <a:rPr sz="1200" spc="-15" dirty="0">
                <a:latin typeface="Calibri"/>
                <a:cs typeface="Calibri"/>
              </a:rPr>
              <a:t>program </a:t>
            </a:r>
            <a:r>
              <a:rPr sz="1200" spc="-10" dirty="0">
                <a:latin typeface="Calibri"/>
                <a:cs typeface="Calibri"/>
              </a:rPr>
              <a:t>to </a:t>
            </a:r>
            <a:r>
              <a:rPr sz="1200" spc="-5" dirty="0">
                <a:latin typeface="Calibri"/>
                <a:cs typeface="Calibri"/>
              </a:rPr>
              <a:t>the </a:t>
            </a:r>
            <a:r>
              <a:rPr sz="1200" dirty="0">
                <a:latin typeface="Calibri"/>
                <a:cs typeface="Calibri"/>
              </a:rPr>
              <a:t> </a:t>
            </a:r>
            <a:r>
              <a:rPr sz="1200" spc="-10" dirty="0">
                <a:latin typeface="Calibri"/>
                <a:cs typeface="Calibri"/>
              </a:rPr>
              <a:t>students and teachers. Then, expose to the </a:t>
            </a:r>
            <a:r>
              <a:rPr sz="1200" spc="-15" dirty="0">
                <a:latin typeface="Calibri"/>
                <a:cs typeface="Calibri"/>
              </a:rPr>
              <a:t>students </a:t>
            </a:r>
            <a:r>
              <a:rPr sz="1200" spc="-5" dirty="0">
                <a:latin typeface="Calibri"/>
                <a:cs typeface="Calibri"/>
              </a:rPr>
              <a:t>with </a:t>
            </a:r>
            <a:r>
              <a:rPr sz="1200" spc="-15" dirty="0">
                <a:latin typeface="Calibri"/>
                <a:cs typeface="Calibri"/>
              </a:rPr>
              <a:t>current </a:t>
            </a:r>
            <a:r>
              <a:rPr sz="1200" spc="-10" dirty="0">
                <a:latin typeface="Calibri"/>
                <a:cs typeface="Calibri"/>
              </a:rPr>
              <a:t> </a:t>
            </a:r>
            <a:r>
              <a:rPr sz="1200" spc="-5" dirty="0">
                <a:latin typeface="Calibri"/>
                <a:cs typeface="Calibri"/>
              </a:rPr>
              <a:t>technology</a:t>
            </a:r>
            <a:r>
              <a:rPr sz="1200" spc="-50" dirty="0">
                <a:latin typeface="Calibri"/>
                <a:cs typeface="Calibri"/>
              </a:rPr>
              <a:t> </a:t>
            </a:r>
            <a:r>
              <a:rPr sz="1200" spc="-5" dirty="0">
                <a:latin typeface="Calibri"/>
                <a:cs typeface="Calibri"/>
              </a:rPr>
              <a:t>such</a:t>
            </a:r>
            <a:r>
              <a:rPr sz="1200" spc="-15" dirty="0">
                <a:latin typeface="Calibri"/>
                <a:cs typeface="Calibri"/>
              </a:rPr>
              <a:t> </a:t>
            </a:r>
            <a:r>
              <a:rPr sz="1200" dirty="0">
                <a:latin typeface="Calibri"/>
                <a:cs typeface="Calibri"/>
              </a:rPr>
              <a:t>as</a:t>
            </a:r>
            <a:r>
              <a:rPr sz="1200" spc="-10" dirty="0">
                <a:latin typeface="Calibri"/>
                <a:cs typeface="Calibri"/>
              </a:rPr>
              <a:t> </a:t>
            </a:r>
            <a:r>
              <a:rPr sz="1200" spc="-5" dirty="0">
                <a:latin typeface="Calibri"/>
                <a:cs typeface="Calibri"/>
              </a:rPr>
              <a:t>home</a:t>
            </a:r>
            <a:r>
              <a:rPr sz="1200" spc="-30" dirty="0">
                <a:latin typeface="Calibri"/>
                <a:cs typeface="Calibri"/>
              </a:rPr>
              <a:t> </a:t>
            </a:r>
            <a:r>
              <a:rPr sz="1200" spc="-10" dirty="0">
                <a:latin typeface="Calibri"/>
                <a:cs typeface="Calibri"/>
              </a:rPr>
              <a:t>automation,</a:t>
            </a:r>
            <a:r>
              <a:rPr sz="1200" spc="-40" dirty="0">
                <a:latin typeface="Calibri"/>
                <a:cs typeface="Calibri"/>
              </a:rPr>
              <a:t> </a:t>
            </a:r>
            <a:r>
              <a:rPr sz="1200" dirty="0">
                <a:latin typeface="Calibri"/>
                <a:cs typeface="Calibri"/>
              </a:rPr>
              <a:t>3D</a:t>
            </a:r>
            <a:r>
              <a:rPr sz="1200" spc="-20" dirty="0">
                <a:latin typeface="Calibri"/>
                <a:cs typeface="Calibri"/>
              </a:rPr>
              <a:t> </a:t>
            </a:r>
            <a:r>
              <a:rPr sz="1200" spc="-5" dirty="0">
                <a:latin typeface="Calibri"/>
                <a:cs typeface="Calibri"/>
              </a:rPr>
              <a:t>printing,</a:t>
            </a:r>
            <a:r>
              <a:rPr sz="1200" spc="-45" dirty="0">
                <a:latin typeface="Calibri"/>
                <a:cs typeface="Calibri"/>
              </a:rPr>
              <a:t> </a:t>
            </a:r>
            <a:r>
              <a:rPr sz="1200" dirty="0">
                <a:latin typeface="Calibri"/>
                <a:cs typeface="Calibri"/>
              </a:rPr>
              <a:t>and</a:t>
            </a:r>
            <a:r>
              <a:rPr sz="1200" spc="-40" dirty="0">
                <a:latin typeface="Calibri"/>
                <a:cs typeface="Calibri"/>
              </a:rPr>
              <a:t> </a:t>
            </a:r>
            <a:r>
              <a:rPr sz="1200" spc="-5" dirty="0">
                <a:latin typeface="Calibri"/>
                <a:cs typeface="Calibri"/>
              </a:rPr>
              <a:t>robotics.</a:t>
            </a:r>
            <a:endParaRPr sz="1200">
              <a:latin typeface="Calibri"/>
              <a:cs typeface="Calibri"/>
            </a:endParaRPr>
          </a:p>
        </p:txBody>
      </p:sp>
      <p:sp>
        <p:nvSpPr>
          <p:cNvPr id="17" name="TextBox 16">
            <a:extLst>
              <a:ext uri="{FF2B5EF4-FFF2-40B4-BE49-F238E27FC236}">
                <a16:creationId xmlns:a16="http://schemas.microsoft.com/office/drawing/2014/main" id="{A8C86FF0-D9D3-1D55-908E-C920518CD647}"/>
              </a:ext>
            </a:extLst>
          </p:cNvPr>
          <p:cNvSpPr txBox="1"/>
          <p:nvPr/>
        </p:nvSpPr>
        <p:spPr>
          <a:xfrm>
            <a:off x="2233420" y="308236"/>
            <a:ext cx="3076484" cy="461665"/>
          </a:xfrm>
          <a:prstGeom prst="rect">
            <a:avLst/>
          </a:prstGeom>
          <a:noFill/>
        </p:spPr>
        <p:txBody>
          <a:bodyPr wrap="none" rtlCol="0">
            <a:spAutoFit/>
          </a:bodyPr>
          <a:lstStyle/>
          <a:p>
            <a:pPr algn="ctr"/>
            <a:r>
              <a:rPr lang="en-US" sz="2400" b="1" dirty="0">
                <a:latin typeface="Bahnschrift Condensed" panose="020B0502040204020203" pitchFamily="34" charset="0"/>
              </a:rPr>
              <a:t>ACTIVITIES AND ACHIEVEMENT</a:t>
            </a:r>
            <a:endParaRPr lang="en-MY" sz="2400" b="1" dirty="0">
              <a:latin typeface="Bahnschrift Condense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6F7277-6F29-581D-40F9-518920BC8E7C}"/>
              </a:ext>
            </a:extLst>
          </p:cNvPr>
          <p:cNvSpPr/>
          <p:nvPr/>
        </p:nvSpPr>
        <p:spPr>
          <a:xfrm>
            <a:off x="-31750" y="3174"/>
            <a:ext cx="7588250" cy="10699115"/>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object 3"/>
          <p:cNvSpPr/>
          <p:nvPr/>
        </p:nvSpPr>
        <p:spPr>
          <a:xfrm>
            <a:off x="3016757" y="617981"/>
            <a:ext cx="1524000" cy="5080"/>
          </a:xfrm>
          <a:custGeom>
            <a:avLst/>
            <a:gdLst/>
            <a:ahLst/>
            <a:cxnLst/>
            <a:rect l="l" t="t" r="r" b="b"/>
            <a:pathLst>
              <a:path w="1524000" h="5079">
                <a:moveTo>
                  <a:pt x="0" y="0"/>
                </a:moveTo>
                <a:lnTo>
                  <a:pt x="1524000" y="5079"/>
                </a:lnTo>
              </a:path>
            </a:pathLst>
          </a:custGeom>
          <a:ln w="28575">
            <a:solidFill>
              <a:srgbClr val="7E7E7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569976" y="850391"/>
            <a:ext cx="3051048" cy="2289048"/>
          </a:xfrm>
          <a:prstGeom prst="rect">
            <a:avLst/>
          </a:prstGeom>
        </p:spPr>
      </p:pic>
      <p:sp>
        <p:nvSpPr>
          <p:cNvPr id="5" name="object 5"/>
          <p:cNvSpPr txBox="1"/>
          <p:nvPr/>
        </p:nvSpPr>
        <p:spPr>
          <a:xfrm>
            <a:off x="3767454" y="999489"/>
            <a:ext cx="3197225" cy="1816735"/>
          </a:xfrm>
          <a:prstGeom prst="rect">
            <a:avLst/>
          </a:prstGeom>
        </p:spPr>
        <p:txBody>
          <a:bodyPr vert="horz" wrap="square" lIns="0" tIns="12700" rIns="0" bIns="0" rtlCol="0">
            <a:spAutoFit/>
          </a:bodyPr>
          <a:lstStyle/>
          <a:p>
            <a:pPr marL="12700" marR="260350">
              <a:lnSpc>
                <a:spcPct val="100000"/>
              </a:lnSpc>
              <a:spcBef>
                <a:spcPts val="100"/>
              </a:spcBef>
            </a:pPr>
            <a:r>
              <a:rPr sz="1100" b="1" dirty="0">
                <a:solidFill>
                  <a:srgbClr val="1F487C"/>
                </a:solidFill>
                <a:latin typeface="Arial"/>
                <a:cs typeface="Arial"/>
              </a:rPr>
              <a:t>Custom</a:t>
            </a:r>
            <a:r>
              <a:rPr sz="1100" b="1" spc="-15" dirty="0">
                <a:solidFill>
                  <a:srgbClr val="1F487C"/>
                </a:solidFill>
                <a:latin typeface="Arial"/>
                <a:cs typeface="Arial"/>
              </a:rPr>
              <a:t> </a:t>
            </a:r>
            <a:r>
              <a:rPr sz="1100" b="1" spc="-5" dirty="0">
                <a:solidFill>
                  <a:srgbClr val="1F487C"/>
                </a:solidFill>
                <a:latin typeface="Arial"/>
                <a:cs typeface="Arial"/>
              </a:rPr>
              <a:t>Hands</a:t>
            </a:r>
            <a:r>
              <a:rPr sz="1100" b="1" dirty="0">
                <a:solidFill>
                  <a:srgbClr val="1F487C"/>
                </a:solidFill>
                <a:latin typeface="Arial"/>
                <a:cs typeface="Arial"/>
              </a:rPr>
              <a:t> On</a:t>
            </a:r>
            <a:r>
              <a:rPr sz="1100" b="1" spc="-25" dirty="0">
                <a:solidFill>
                  <a:srgbClr val="1F487C"/>
                </a:solidFill>
                <a:latin typeface="Arial"/>
                <a:cs typeface="Arial"/>
              </a:rPr>
              <a:t> </a:t>
            </a:r>
            <a:r>
              <a:rPr sz="1100" b="1" dirty="0">
                <a:solidFill>
                  <a:srgbClr val="1F487C"/>
                </a:solidFill>
                <a:latin typeface="Arial"/>
                <a:cs typeface="Arial"/>
              </a:rPr>
              <a:t>Integrated</a:t>
            </a:r>
            <a:r>
              <a:rPr sz="1100" b="1" spc="-35" dirty="0">
                <a:solidFill>
                  <a:srgbClr val="1F487C"/>
                </a:solidFill>
                <a:latin typeface="Arial"/>
                <a:cs typeface="Arial"/>
              </a:rPr>
              <a:t> </a:t>
            </a:r>
            <a:r>
              <a:rPr sz="1100" b="1" dirty="0">
                <a:solidFill>
                  <a:srgbClr val="1F487C"/>
                </a:solidFill>
                <a:latin typeface="Arial"/>
                <a:cs typeface="Arial"/>
              </a:rPr>
              <a:t>IoT</a:t>
            </a:r>
            <a:r>
              <a:rPr sz="1100" b="1" spc="-30" dirty="0">
                <a:solidFill>
                  <a:srgbClr val="1F487C"/>
                </a:solidFill>
                <a:latin typeface="Arial"/>
                <a:cs typeface="Arial"/>
              </a:rPr>
              <a:t> </a:t>
            </a:r>
            <a:r>
              <a:rPr sz="1100" b="1" spc="-5" dirty="0">
                <a:solidFill>
                  <a:srgbClr val="1F487C"/>
                </a:solidFill>
                <a:latin typeface="Arial"/>
                <a:cs typeface="Arial"/>
              </a:rPr>
              <a:t>Project </a:t>
            </a:r>
            <a:r>
              <a:rPr sz="1100" b="1" dirty="0">
                <a:solidFill>
                  <a:srgbClr val="1F487C"/>
                </a:solidFill>
                <a:latin typeface="Arial"/>
                <a:cs typeface="Arial"/>
              </a:rPr>
              <a:t>for </a:t>
            </a:r>
            <a:r>
              <a:rPr sz="1100" b="1" spc="-290" dirty="0">
                <a:solidFill>
                  <a:srgbClr val="1F487C"/>
                </a:solidFill>
                <a:latin typeface="Arial"/>
                <a:cs typeface="Arial"/>
              </a:rPr>
              <a:t> </a:t>
            </a:r>
            <a:r>
              <a:rPr sz="1100" b="1" dirty="0">
                <a:solidFill>
                  <a:srgbClr val="1F487C"/>
                </a:solidFill>
                <a:latin typeface="Arial"/>
                <a:cs typeface="Arial"/>
              </a:rPr>
              <a:t>Industrial</a:t>
            </a:r>
            <a:r>
              <a:rPr sz="1100" b="1" spc="-60" dirty="0">
                <a:solidFill>
                  <a:srgbClr val="1F487C"/>
                </a:solidFill>
                <a:latin typeface="Arial"/>
                <a:cs typeface="Arial"/>
              </a:rPr>
              <a:t> </a:t>
            </a:r>
            <a:r>
              <a:rPr sz="1100" b="1" spc="-5" dirty="0">
                <a:solidFill>
                  <a:srgbClr val="1F487C"/>
                </a:solidFill>
                <a:latin typeface="Arial"/>
                <a:cs typeface="Arial"/>
              </a:rPr>
              <a:t>Application</a:t>
            </a:r>
            <a:endParaRPr sz="1100">
              <a:latin typeface="Arial"/>
              <a:cs typeface="Arial"/>
            </a:endParaRPr>
          </a:p>
          <a:p>
            <a:pPr marL="12700">
              <a:lnSpc>
                <a:spcPct val="100000"/>
              </a:lnSpc>
              <a:spcBef>
                <a:spcPts val="505"/>
              </a:spcBef>
            </a:pPr>
            <a:r>
              <a:rPr sz="1100" b="1" spc="-5" dirty="0">
                <a:latin typeface="Arial"/>
                <a:cs typeface="Arial"/>
              </a:rPr>
              <a:t>Venue </a:t>
            </a:r>
            <a:r>
              <a:rPr sz="1100" b="1" dirty="0">
                <a:latin typeface="Arial"/>
                <a:cs typeface="Arial"/>
              </a:rPr>
              <a:t>=</a:t>
            </a:r>
            <a:r>
              <a:rPr sz="1100" b="1" spc="-20" dirty="0">
                <a:latin typeface="Arial"/>
                <a:cs typeface="Arial"/>
              </a:rPr>
              <a:t> </a:t>
            </a:r>
            <a:r>
              <a:rPr sz="1100" b="1" spc="-5" dirty="0">
                <a:latin typeface="Arial"/>
                <a:cs typeface="Arial"/>
              </a:rPr>
              <a:t>UiTM</a:t>
            </a:r>
            <a:r>
              <a:rPr sz="1100" b="1" spc="-10" dirty="0">
                <a:latin typeface="Arial"/>
                <a:cs typeface="Arial"/>
              </a:rPr>
              <a:t> </a:t>
            </a:r>
            <a:r>
              <a:rPr sz="1100" b="1" dirty="0">
                <a:latin typeface="Arial"/>
                <a:cs typeface="Arial"/>
              </a:rPr>
              <a:t>Shah </a:t>
            </a:r>
            <a:r>
              <a:rPr sz="1100" b="1" spc="-10" dirty="0">
                <a:latin typeface="Arial"/>
                <a:cs typeface="Arial"/>
              </a:rPr>
              <a:t>Alam</a:t>
            </a:r>
            <a:r>
              <a:rPr sz="1100" b="1" spc="10" dirty="0">
                <a:latin typeface="Arial"/>
                <a:cs typeface="Arial"/>
              </a:rPr>
              <a:t> </a:t>
            </a:r>
            <a:r>
              <a:rPr sz="1100" b="1" dirty="0">
                <a:latin typeface="Arial"/>
                <a:cs typeface="Arial"/>
              </a:rPr>
              <a:t>(Smart</a:t>
            </a:r>
            <a:r>
              <a:rPr sz="1100" b="1" spc="-35" dirty="0">
                <a:latin typeface="Arial"/>
                <a:cs typeface="Arial"/>
              </a:rPr>
              <a:t> </a:t>
            </a:r>
            <a:r>
              <a:rPr sz="1100" b="1" spc="-5" dirty="0">
                <a:latin typeface="Arial"/>
                <a:cs typeface="Arial"/>
              </a:rPr>
              <a:t>Class</a:t>
            </a:r>
            <a:r>
              <a:rPr sz="1100" b="1" spc="-25" dirty="0">
                <a:latin typeface="Arial"/>
                <a:cs typeface="Arial"/>
              </a:rPr>
              <a:t> </a:t>
            </a:r>
            <a:r>
              <a:rPr sz="1100" b="1" dirty="0">
                <a:latin typeface="Arial"/>
                <a:cs typeface="Arial"/>
              </a:rPr>
              <a:t>Room)</a:t>
            </a:r>
            <a:endParaRPr sz="1100">
              <a:latin typeface="Arial"/>
              <a:cs typeface="Arial"/>
            </a:endParaRPr>
          </a:p>
          <a:p>
            <a:pPr marL="12700" marR="1183005">
              <a:lnSpc>
                <a:spcPct val="136400"/>
              </a:lnSpc>
              <a:spcBef>
                <a:spcPts val="15"/>
              </a:spcBef>
              <a:tabLst>
                <a:tab pos="469265" algn="l"/>
              </a:tabLst>
            </a:pPr>
            <a:r>
              <a:rPr sz="1100" b="1" spc="-5" dirty="0">
                <a:latin typeface="Arial"/>
                <a:cs typeface="Arial"/>
              </a:rPr>
              <a:t>Date	</a:t>
            </a:r>
            <a:r>
              <a:rPr sz="1100" b="1" dirty="0">
                <a:latin typeface="Arial"/>
                <a:cs typeface="Arial"/>
              </a:rPr>
              <a:t>=</a:t>
            </a:r>
            <a:r>
              <a:rPr sz="1100" b="1" spc="-45" dirty="0">
                <a:latin typeface="Arial"/>
                <a:cs typeface="Arial"/>
              </a:rPr>
              <a:t> </a:t>
            </a:r>
            <a:r>
              <a:rPr sz="1100" b="1" dirty="0">
                <a:latin typeface="Arial"/>
                <a:cs typeface="Arial"/>
              </a:rPr>
              <a:t>24</a:t>
            </a:r>
            <a:r>
              <a:rPr sz="1100" b="1" spc="-30" dirty="0">
                <a:latin typeface="Arial"/>
                <a:cs typeface="Arial"/>
              </a:rPr>
              <a:t> </a:t>
            </a:r>
            <a:r>
              <a:rPr sz="1100" b="1" dirty="0">
                <a:latin typeface="Arial"/>
                <a:cs typeface="Arial"/>
              </a:rPr>
              <a:t>-</a:t>
            </a:r>
            <a:r>
              <a:rPr sz="1100" b="1" spc="-30" dirty="0">
                <a:latin typeface="Arial"/>
                <a:cs typeface="Arial"/>
              </a:rPr>
              <a:t> </a:t>
            </a:r>
            <a:r>
              <a:rPr sz="1100" b="1" dirty="0">
                <a:latin typeface="Arial"/>
                <a:cs typeface="Arial"/>
              </a:rPr>
              <a:t>28</a:t>
            </a:r>
            <a:r>
              <a:rPr sz="1100" b="1" spc="-25" dirty="0">
                <a:latin typeface="Arial"/>
                <a:cs typeface="Arial"/>
              </a:rPr>
              <a:t> </a:t>
            </a:r>
            <a:r>
              <a:rPr sz="1100" b="1" dirty="0">
                <a:latin typeface="Arial"/>
                <a:cs typeface="Arial"/>
              </a:rPr>
              <a:t>February</a:t>
            </a:r>
            <a:r>
              <a:rPr sz="1100" b="1" spc="-25" dirty="0">
                <a:latin typeface="Arial"/>
                <a:cs typeface="Arial"/>
              </a:rPr>
              <a:t> </a:t>
            </a:r>
            <a:r>
              <a:rPr sz="1100" b="1" dirty="0">
                <a:latin typeface="Arial"/>
                <a:cs typeface="Arial"/>
              </a:rPr>
              <a:t>2020 </a:t>
            </a:r>
            <a:r>
              <a:rPr sz="1100" b="1" spc="-290" dirty="0">
                <a:latin typeface="Arial"/>
                <a:cs typeface="Arial"/>
              </a:rPr>
              <a:t> </a:t>
            </a:r>
            <a:r>
              <a:rPr sz="1100" b="1" dirty="0">
                <a:latin typeface="Arial"/>
                <a:cs typeface="Arial"/>
              </a:rPr>
              <a:t>Summary</a:t>
            </a:r>
            <a:r>
              <a:rPr sz="1100" b="1" spc="-25" dirty="0">
                <a:latin typeface="Arial"/>
                <a:cs typeface="Arial"/>
              </a:rPr>
              <a:t> </a:t>
            </a:r>
            <a:r>
              <a:rPr sz="1100" b="1" dirty="0">
                <a:latin typeface="Arial"/>
                <a:cs typeface="Arial"/>
              </a:rPr>
              <a:t>:</a:t>
            </a:r>
            <a:endParaRPr sz="1100">
              <a:latin typeface="Arial"/>
              <a:cs typeface="Arial"/>
            </a:endParaRPr>
          </a:p>
          <a:p>
            <a:pPr marL="32384" marR="5080" algn="just">
              <a:lnSpc>
                <a:spcPct val="104200"/>
              </a:lnSpc>
              <a:spcBef>
                <a:spcPts val="20"/>
              </a:spcBef>
            </a:pPr>
            <a:r>
              <a:rPr sz="1200" spc="-15" dirty="0">
                <a:latin typeface="Calibri"/>
                <a:cs typeface="Calibri"/>
              </a:rPr>
              <a:t>Provide</a:t>
            </a:r>
            <a:r>
              <a:rPr sz="1200" spc="-10" dirty="0">
                <a:latin typeface="Calibri"/>
                <a:cs typeface="Calibri"/>
              </a:rPr>
              <a:t> </a:t>
            </a:r>
            <a:r>
              <a:rPr sz="1200" spc="-15" dirty="0">
                <a:latin typeface="Calibri"/>
                <a:cs typeface="Calibri"/>
              </a:rPr>
              <a:t>professional</a:t>
            </a:r>
            <a:r>
              <a:rPr sz="1200" spc="-10" dirty="0">
                <a:latin typeface="Calibri"/>
                <a:cs typeface="Calibri"/>
              </a:rPr>
              <a:t> </a:t>
            </a:r>
            <a:r>
              <a:rPr sz="1200" spc="-15" dirty="0">
                <a:latin typeface="Calibri"/>
                <a:cs typeface="Calibri"/>
              </a:rPr>
              <a:t>Internet</a:t>
            </a:r>
            <a:r>
              <a:rPr sz="1200" spc="-10" dirty="0">
                <a:latin typeface="Calibri"/>
                <a:cs typeface="Calibri"/>
              </a:rPr>
              <a:t> </a:t>
            </a:r>
            <a:r>
              <a:rPr sz="1200" spc="-5" dirty="0">
                <a:latin typeface="Calibri"/>
                <a:cs typeface="Calibri"/>
              </a:rPr>
              <a:t>of</a:t>
            </a:r>
            <a:r>
              <a:rPr sz="1200" spc="265" dirty="0">
                <a:latin typeface="Calibri"/>
                <a:cs typeface="Calibri"/>
              </a:rPr>
              <a:t> </a:t>
            </a:r>
            <a:r>
              <a:rPr sz="1200" spc="-10" dirty="0">
                <a:latin typeface="Calibri"/>
                <a:cs typeface="Calibri"/>
              </a:rPr>
              <a:t>Things</a:t>
            </a:r>
            <a:r>
              <a:rPr sz="1200" spc="254" dirty="0">
                <a:latin typeface="Calibri"/>
                <a:cs typeface="Calibri"/>
              </a:rPr>
              <a:t> </a:t>
            </a:r>
            <a:r>
              <a:rPr sz="1200" spc="-10" dirty="0">
                <a:latin typeface="Calibri"/>
                <a:cs typeface="Calibri"/>
              </a:rPr>
              <a:t>(IoT) </a:t>
            </a:r>
            <a:r>
              <a:rPr sz="1200" spc="-5" dirty="0">
                <a:latin typeface="Calibri"/>
                <a:cs typeface="Calibri"/>
              </a:rPr>
              <a:t> </a:t>
            </a:r>
            <a:r>
              <a:rPr sz="1200" spc="-15" dirty="0">
                <a:latin typeface="Calibri"/>
                <a:cs typeface="Calibri"/>
              </a:rPr>
              <a:t>training</a:t>
            </a:r>
            <a:r>
              <a:rPr sz="1200" spc="-10"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the</a:t>
            </a:r>
            <a:r>
              <a:rPr sz="1200" spc="-5" dirty="0">
                <a:latin typeface="Calibri"/>
                <a:cs typeface="Calibri"/>
              </a:rPr>
              <a:t> </a:t>
            </a:r>
            <a:r>
              <a:rPr sz="1200" spc="-10" dirty="0">
                <a:latin typeface="Calibri"/>
                <a:cs typeface="Calibri"/>
              </a:rPr>
              <a:t>participants</a:t>
            </a:r>
            <a:r>
              <a:rPr sz="1200" spc="-5" dirty="0">
                <a:latin typeface="Calibri"/>
                <a:cs typeface="Calibri"/>
              </a:rPr>
              <a:t> </a:t>
            </a:r>
            <a:r>
              <a:rPr sz="1200" spc="-10" dirty="0">
                <a:latin typeface="Calibri"/>
                <a:cs typeface="Calibri"/>
              </a:rPr>
              <a:t>and</a:t>
            </a:r>
            <a:r>
              <a:rPr sz="1200" spc="-5" dirty="0">
                <a:latin typeface="Calibri"/>
                <a:cs typeface="Calibri"/>
              </a:rPr>
              <a:t> </a:t>
            </a:r>
            <a:r>
              <a:rPr sz="1200" spc="-10" dirty="0">
                <a:latin typeface="Calibri"/>
                <a:cs typeface="Calibri"/>
              </a:rPr>
              <a:t>assisting </a:t>
            </a:r>
            <a:r>
              <a:rPr sz="1200" spc="-5" dirty="0">
                <a:latin typeface="Calibri"/>
                <a:cs typeface="Calibri"/>
              </a:rPr>
              <a:t> </a:t>
            </a:r>
            <a:r>
              <a:rPr sz="1200" spc="-10" dirty="0">
                <a:latin typeface="Calibri"/>
                <a:cs typeface="Calibri"/>
              </a:rPr>
              <a:t>professional lecturers. Increase their </a:t>
            </a:r>
            <a:r>
              <a:rPr sz="1200" spc="-15" dirty="0">
                <a:latin typeface="Calibri"/>
                <a:cs typeface="Calibri"/>
              </a:rPr>
              <a:t>understanding </a:t>
            </a:r>
            <a:r>
              <a:rPr sz="1200" spc="-260" dirty="0">
                <a:latin typeface="Calibri"/>
                <a:cs typeface="Calibri"/>
              </a:rPr>
              <a:t> </a:t>
            </a:r>
            <a:r>
              <a:rPr sz="1200" spc="-5" dirty="0">
                <a:latin typeface="Calibri"/>
                <a:cs typeface="Calibri"/>
              </a:rPr>
              <a:t>about</a:t>
            </a:r>
            <a:r>
              <a:rPr sz="1200" spc="-45" dirty="0">
                <a:latin typeface="Calibri"/>
                <a:cs typeface="Calibri"/>
              </a:rPr>
              <a:t> </a:t>
            </a:r>
            <a:r>
              <a:rPr sz="1200" spc="-5" dirty="0">
                <a:latin typeface="Calibri"/>
                <a:cs typeface="Calibri"/>
              </a:rPr>
              <a:t>coding</a:t>
            </a:r>
            <a:r>
              <a:rPr sz="1200" spc="-45" dirty="0">
                <a:latin typeface="Calibri"/>
                <a:cs typeface="Calibri"/>
              </a:rPr>
              <a:t> </a:t>
            </a:r>
            <a:r>
              <a:rPr sz="1200" spc="-10" dirty="0">
                <a:latin typeface="Calibri"/>
                <a:cs typeface="Calibri"/>
              </a:rPr>
              <a:t>structure</a:t>
            </a:r>
            <a:r>
              <a:rPr sz="1200" spc="-40" dirty="0">
                <a:latin typeface="Calibri"/>
                <a:cs typeface="Calibri"/>
              </a:rPr>
              <a:t> </a:t>
            </a:r>
            <a:r>
              <a:rPr sz="1200" dirty="0">
                <a:latin typeface="Calibri"/>
                <a:cs typeface="Calibri"/>
              </a:rPr>
              <a:t>and</a:t>
            </a:r>
            <a:r>
              <a:rPr sz="1200" spc="-40" dirty="0">
                <a:latin typeface="Calibri"/>
                <a:cs typeface="Calibri"/>
              </a:rPr>
              <a:t> </a:t>
            </a:r>
            <a:r>
              <a:rPr sz="1200" spc="-10" dirty="0">
                <a:latin typeface="Calibri"/>
                <a:cs typeface="Calibri"/>
              </a:rPr>
              <a:t>behaviours.</a:t>
            </a:r>
            <a:endParaRPr sz="1200">
              <a:latin typeface="Calibri"/>
              <a:cs typeface="Calibri"/>
            </a:endParaRPr>
          </a:p>
        </p:txBody>
      </p:sp>
      <p:grpSp>
        <p:nvGrpSpPr>
          <p:cNvPr id="6" name="object 6"/>
          <p:cNvGrpSpPr/>
          <p:nvPr/>
        </p:nvGrpSpPr>
        <p:grpSpPr>
          <a:xfrm>
            <a:off x="747522" y="5867653"/>
            <a:ext cx="6040120" cy="527050"/>
            <a:chOff x="747522" y="5867653"/>
            <a:chExt cx="6040120" cy="527050"/>
          </a:xfrm>
        </p:grpSpPr>
        <p:sp>
          <p:nvSpPr>
            <p:cNvPr id="7" name="object 7"/>
            <p:cNvSpPr/>
            <p:nvPr/>
          </p:nvSpPr>
          <p:spPr>
            <a:xfrm>
              <a:off x="747522" y="6142481"/>
              <a:ext cx="6040120" cy="0"/>
            </a:xfrm>
            <a:custGeom>
              <a:avLst/>
              <a:gdLst/>
              <a:ahLst/>
              <a:cxnLst/>
              <a:rect l="l" t="t" r="r" b="b"/>
              <a:pathLst>
                <a:path w="6040120">
                  <a:moveTo>
                    <a:pt x="0" y="0"/>
                  </a:moveTo>
                  <a:lnTo>
                    <a:pt x="6040120" y="0"/>
                  </a:lnTo>
                </a:path>
              </a:pathLst>
            </a:custGeom>
            <a:ln w="38100">
              <a:solidFill>
                <a:srgbClr val="375F92"/>
              </a:solidFill>
            </a:ln>
          </p:spPr>
          <p:txBody>
            <a:bodyPr wrap="square" lIns="0" tIns="0" rIns="0" bIns="0" rtlCol="0"/>
            <a:lstStyle/>
            <a:p>
              <a:endParaRPr/>
            </a:p>
          </p:txBody>
        </p:sp>
        <p:sp>
          <p:nvSpPr>
            <p:cNvPr id="8" name="object 8"/>
            <p:cNvSpPr/>
            <p:nvPr/>
          </p:nvSpPr>
          <p:spPr>
            <a:xfrm>
              <a:off x="3672077" y="5991605"/>
              <a:ext cx="192405" cy="304800"/>
            </a:xfrm>
            <a:custGeom>
              <a:avLst/>
              <a:gdLst/>
              <a:ahLst/>
              <a:cxnLst/>
              <a:rect l="l" t="t" r="r" b="b"/>
              <a:pathLst>
                <a:path w="192404" h="304800">
                  <a:moveTo>
                    <a:pt x="96012" y="0"/>
                  </a:moveTo>
                  <a:lnTo>
                    <a:pt x="0" y="152400"/>
                  </a:lnTo>
                  <a:lnTo>
                    <a:pt x="96012" y="304800"/>
                  </a:lnTo>
                  <a:lnTo>
                    <a:pt x="192024" y="152400"/>
                  </a:lnTo>
                  <a:lnTo>
                    <a:pt x="96012" y="0"/>
                  </a:lnTo>
                  <a:close/>
                </a:path>
              </a:pathLst>
            </a:custGeom>
            <a:solidFill>
              <a:srgbClr val="4AACC5"/>
            </a:solidFill>
          </p:spPr>
          <p:txBody>
            <a:bodyPr wrap="square" lIns="0" tIns="0" rIns="0" bIns="0" rtlCol="0"/>
            <a:lstStyle/>
            <a:p>
              <a:endParaRPr/>
            </a:p>
          </p:txBody>
        </p:sp>
        <p:sp>
          <p:nvSpPr>
            <p:cNvPr id="9" name="object 9"/>
            <p:cNvSpPr/>
            <p:nvPr/>
          </p:nvSpPr>
          <p:spPr>
            <a:xfrm>
              <a:off x="3672077" y="5991605"/>
              <a:ext cx="192405" cy="304800"/>
            </a:xfrm>
            <a:custGeom>
              <a:avLst/>
              <a:gdLst/>
              <a:ahLst/>
              <a:cxnLst/>
              <a:rect l="l" t="t" r="r" b="b"/>
              <a:pathLst>
                <a:path w="192404" h="304800">
                  <a:moveTo>
                    <a:pt x="0" y="152400"/>
                  </a:moveTo>
                  <a:lnTo>
                    <a:pt x="96012" y="0"/>
                  </a:lnTo>
                  <a:lnTo>
                    <a:pt x="192024" y="152400"/>
                  </a:lnTo>
                  <a:lnTo>
                    <a:pt x="96012" y="304800"/>
                  </a:lnTo>
                  <a:lnTo>
                    <a:pt x="0" y="152400"/>
                  </a:lnTo>
                  <a:close/>
                </a:path>
              </a:pathLst>
            </a:custGeom>
            <a:ln w="25400">
              <a:solidFill>
                <a:srgbClr val="357C91"/>
              </a:solidFill>
            </a:ln>
          </p:spPr>
          <p:txBody>
            <a:bodyPr wrap="square" lIns="0" tIns="0" rIns="0" bIns="0" rtlCol="0"/>
            <a:lstStyle/>
            <a:p>
              <a:endParaRPr/>
            </a:p>
          </p:txBody>
        </p:sp>
        <p:sp>
          <p:nvSpPr>
            <p:cNvPr id="10" name="object 10"/>
            <p:cNvSpPr/>
            <p:nvPr/>
          </p:nvSpPr>
          <p:spPr>
            <a:xfrm>
              <a:off x="3615689" y="5880353"/>
              <a:ext cx="304800" cy="501650"/>
            </a:xfrm>
            <a:custGeom>
              <a:avLst/>
              <a:gdLst/>
              <a:ahLst/>
              <a:cxnLst/>
              <a:rect l="l" t="t" r="r" b="b"/>
              <a:pathLst>
                <a:path w="304800" h="501650">
                  <a:moveTo>
                    <a:pt x="0" y="250698"/>
                  </a:moveTo>
                  <a:lnTo>
                    <a:pt x="152400" y="0"/>
                  </a:lnTo>
                  <a:lnTo>
                    <a:pt x="304800" y="250698"/>
                  </a:lnTo>
                  <a:lnTo>
                    <a:pt x="152400" y="501395"/>
                  </a:lnTo>
                  <a:lnTo>
                    <a:pt x="0" y="250698"/>
                  </a:lnTo>
                  <a:close/>
                </a:path>
              </a:pathLst>
            </a:custGeom>
            <a:ln w="25399">
              <a:solidFill>
                <a:srgbClr val="385D89"/>
              </a:solidFill>
            </a:ln>
          </p:spPr>
          <p:txBody>
            <a:bodyPr wrap="square" lIns="0" tIns="0" rIns="0" bIns="0" rtlCol="0"/>
            <a:lstStyle/>
            <a:p>
              <a:endParaRPr/>
            </a:p>
          </p:txBody>
        </p:sp>
      </p:grpSp>
      <p:sp>
        <p:nvSpPr>
          <p:cNvPr id="11" name="object 11"/>
          <p:cNvSpPr txBox="1"/>
          <p:nvPr/>
        </p:nvSpPr>
        <p:spPr>
          <a:xfrm>
            <a:off x="3616833" y="8736303"/>
            <a:ext cx="3370579" cy="1557020"/>
          </a:xfrm>
          <a:prstGeom prst="rect">
            <a:avLst/>
          </a:prstGeom>
        </p:spPr>
        <p:txBody>
          <a:bodyPr vert="horz" wrap="square" lIns="0" tIns="76200" rIns="0" bIns="0" rtlCol="0">
            <a:spAutoFit/>
          </a:bodyPr>
          <a:lstStyle/>
          <a:p>
            <a:pPr marL="50800">
              <a:lnSpc>
                <a:spcPct val="100000"/>
              </a:lnSpc>
              <a:spcBef>
                <a:spcPts val="600"/>
              </a:spcBef>
            </a:pPr>
            <a:r>
              <a:rPr sz="1100" b="1" dirty="0">
                <a:solidFill>
                  <a:srgbClr val="1F487C"/>
                </a:solidFill>
                <a:latin typeface="Arial"/>
                <a:cs typeface="Arial"/>
              </a:rPr>
              <a:t>IOT</a:t>
            </a:r>
            <a:r>
              <a:rPr sz="1100" b="1" spc="-75" dirty="0">
                <a:solidFill>
                  <a:srgbClr val="1F487C"/>
                </a:solidFill>
                <a:latin typeface="Arial"/>
                <a:cs typeface="Arial"/>
              </a:rPr>
              <a:t> </a:t>
            </a:r>
            <a:r>
              <a:rPr sz="1100" b="1" dirty="0">
                <a:solidFill>
                  <a:srgbClr val="1F487C"/>
                </a:solidFill>
                <a:latin typeface="Arial"/>
                <a:cs typeface="Arial"/>
              </a:rPr>
              <a:t>Tutoring</a:t>
            </a:r>
            <a:endParaRPr sz="1100">
              <a:latin typeface="Arial"/>
              <a:cs typeface="Arial"/>
            </a:endParaRPr>
          </a:p>
          <a:p>
            <a:pPr marL="50800" marR="1029969">
              <a:lnSpc>
                <a:spcPct val="136900"/>
              </a:lnSpc>
              <a:spcBef>
                <a:spcPts val="20"/>
              </a:spcBef>
              <a:tabLst>
                <a:tab pos="507365" algn="l"/>
              </a:tabLst>
            </a:pPr>
            <a:r>
              <a:rPr sz="1100" b="1" dirty="0">
                <a:latin typeface="Arial"/>
                <a:cs typeface="Arial"/>
              </a:rPr>
              <a:t>Venue = </a:t>
            </a:r>
            <a:r>
              <a:rPr sz="1100" b="1" spc="-5" dirty="0">
                <a:latin typeface="Arial"/>
                <a:cs typeface="Arial"/>
              </a:rPr>
              <a:t>UiTM </a:t>
            </a:r>
            <a:r>
              <a:rPr sz="1100" b="1" dirty="0">
                <a:latin typeface="Arial"/>
                <a:cs typeface="Arial"/>
              </a:rPr>
              <a:t>Shah </a:t>
            </a:r>
            <a:r>
              <a:rPr sz="1100" b="1" spc="-10" dirty="0">
                <a:latin typeface="Arial"/>
                <a:cs typeface="Arial"/>
              </a:rPr>
              <a:t>Alam (SEA-IC) </a:t>
            </a:r>
            <a:r>
              <a:rPr sz="1100" b="1" spc="-295" dirty="0">
                <a:latin typeface="Arial"/>
                <a:cs typeface="Arial"/>
              </a:rPr>
              <a:t> </a:t>
            </a:r>
            <a:r>
              <a:rPr sz="1100" b="1" spc="-5" dirty="0">
                <a:latin typeface="Arial"/>
                <a:cs typeface="Arial"/>
              </a:rPr>
              <a:t>Date	</a:t>
            </a:r>
            <a:r>
              <a:rPr sz="1100" b="1" dirty="0">
                <a:latin typeface="Arial"/>
                <a:cs typeface="Arial"/>
              </a:rPr>
              <a:t>=</a:t>
            </a:r>
            <a:r>
              <a:rPr sz="1100" b="1" spc="5" dirty="0">
                <a:latin typeface="Arial"/>
                <a:cs typeface="Arial"/>
              </a:rPr>
              <a:t> </a:t>
            </a:r>
            <a:r>
              <a:rPr sz="1100" b="1" dirty="0">
                <a:latin typeface="Arial"/>
                <a:cs typeface="Arial"/>
              </a:rPr>
              <a:t>04 </a:t>
            </a:r>
            <a:r>
              <a:rPr sz="1100" b="1" spc="-5" dirty="0">
                <a:latin typeface="Arial"/>
                <a:cs typeface="Arial"/>
              </a:rPr>
              <a:t>November </a:t>
            </a:r>
            <a:r>
              <a:rPr sz="1100" b="1" dirty="0">
                <a:latin typeface="Arial"/>
                <a:cs typeface="Arial"/>
              </a:rPr>
              <a:t>2019 </a:t>
            </a:r>
            <a:r>
              <a:rPr sz="1100" b="1" spc="5" dirty="0">
                <a:latin typeface="Arial"/>
                <a:cs typeface="Arial"/>
              </a:rPr>
              <a:t> </a:t>
            </a:r>
            <a:r>
              <a:rPr sz="1100" b="1" dirty="0">
                <a:latin typeface="Arial"/>
                <a:cs typeface="Arial"/>
              </a:rPr>
              <a:t>Summary</a:t>
            </a:r>
            <a:r>
              <a:rPr sz="1100" b="1" spc="-25" dirty="0">
                <a:latin typeface="Arial"/>
                <a:cs typeface="Arial"/>
              </a:rPr>
              <a:t> </a:t>
            </a:r>
            <a:r>
              <a:rPr sz="1100" b="1" dirty="0">
                <a:latin typeface="Arial"/>
                <a:cs typeface="Arial"/>
              </a:rPr>
              <a:t>:</a:t>
            </a:r>
            <a:endParaRPr sz="1100">
              <a:latin typeface="Arial"/>
              <a:cs typeface="Arial"/>
            </a:endParaRPr>
          </a:p>
          <a:p>
            <a:pPr marL="50800" marR="43180">
              <a:lnSpc>
                <a:spcPct val="100000"/>
              </a:lnSpc>
              <a:spcBef>
                <a:spcPts val="475"/>
              </a:spcBef>
            </a:pPr>
            <a:r>
              <a:rPr sz="1200" spc="-10" dirty="0">
                <a:latin typeface="Calibri"/>
                <a:cs typeface="Calibri"/>
              </a:rPr>
              <a:t>Provide personal tutoring </a:t>
            </a:r>
            <a:r>
              <a:rPr sz="1200" spc="-5" dirty="0">
                <a:latin typeface="Calibri"/>
                <a:cs typeface="Calibri"/>
              </a:rPr>
              <a:t>to team </a:t>
            </a:r>
            <a:r>
              <a:rPr sz="1200" dirty="0">
                <a:latin typeface="Calibri"/>
                <a:cs typeface="Calibri"/>
              </a:rPr>
              <a:t>SMK </a:t>
            </a:r>
            <a:r>
              <a:rPr sz="1200" spc="-10" dirty="0">
                <a:latin typeface="Calibri"/>
                <a:cs typeface="Calibri"/>
              </a:rPr>
              <a:t>Sungai </a:t>
            </a:r>
            <a:r>
              <a:rPr sz="1200" spc="-5" dirty="0">
                <a:latin typeface="Calibri"/>
                <a:cs typeface="Calibri"/>
              </a:rPr>
              <a:t>Buloh </a:t>
            </a:r>
            <a:r>
              <a:rPr sz="1200" dirty="0">
                <a:latin typeface="Calibri"/>
                <a:cs typeface="Calibri"/>
              </a:rPr>
              <a:t> </a:t>
            </a:r>
            <a:r>
              <a:rPr sz="1200" spc="-15" dirty="0">
                <a:latin typeface="Calibri"/>
                <a:cs typeface="Calibri"/>
              </a:rPr>
              <a:t>before</a:t>
            </a:r>
            <a:r>
              <a:rPr sz="1200" spc="-35" dirty="0">
                <a:latin typeface="Calibri"/>
                <a:cs typeface="Calibri"/>
              </a:rPr>
              <a:t> </a:t>
            </a:r>
            <a:r>
              <a:rPr sz="1200" spc="-10" dirty="0">
                <a:latin typeface="Calibri"/>
                <a:cs typeface="Calibri"/>
              </a:rPr>
              <a:t>entering</a:t>
            </a:r>
            <a:r>
              <a:rPr sz="1200" spc="-40" dirty="0">
                <a:latin typeface="Calibri"/>
                <a:cs typeface="Calibri"/>
              </a:rPr>
              <a:t> </a:t>
            </a:r>
            <a:r>
              <a:rPr sz="1200" dirty="0">
                <a:latin typeface="Calibri"/>
                <a:cs typeface="Calibri"/>
              </a:rPr>
              <a:t>the</a:t>
            </a:r>
            <a:r>
              <a:rPr sz="1200" spc="-25" dirty="0">
                <a:latin typeface="Calibri"/>
                <a:cs typeface="Calibri"/>
              </a:rPr>
              <a:t> </a:t>
            </a:r>
            <a:r>
              <a:rPr sz="1200" spc="-5" dirty="0">
                <a:latin typeface="Calibri"/>
                <a:cs typeface="Calibri"/>
              </a:rPr>
              <a:t>National</a:t>
            </a:r>
            <a:r>
              <a:rPr sz="1200" spc="-35" dirty="0">
                <a:latin typeface="Calibri"/>
                <a:cs typeface="Calibri"/>
              </a:rPr>
              <a:t> </a:t>
            </a:r>
            <a:r>
              <a:rPr sz="1200" spc="-10" dirty="0">
                <a:latin typeface="Calibri"/>
                <a:cs typeface="Calibri"/>
              </a:rPr>
              <a:t>Innovation</a:t>
            </a:r>
            <a:r>
              <a:rPr sz="1200" spc="-45" dirty="0">
                <a:latin typeface="Calibri"/>
                <a:cs typeface="Calibri"/>
              </a:rPr>
              <a:t> </a:t>
            </a:r>
            <a:r>
              <a:rPr sz="1200" spc="-10" dirty="0">
                <a:latin typeface="Calibri"/>
                <a:cs typeface="Calibri"/>
              </a:rPr>
              <a:t>Competition. </a:t>
            </a:r>
            <a:r>
              <a:rPr sz="1200" spc="-254" dirty="0">
                <a:latin typeface="Calibri"/>
                <a:cs typeface="Calibri"/>
              </a:rPr>
              <a:t> </a:t>
            </a:r>
            <a:r>
              <a:rPr sz="1200" spc="-5" dirty="0">
                <a:latin typeface="Calibri"/>
                <a:cs typeface="Calibri"/>
              </a:rPr>
              <a:t>They</a:t>
            </a:r>
            <a:r>
              <a:rPr sz="1200" spc="-40" dirty="0">
                <a:latin typeface="Calibri"/>
                <a:cs typeface="Calibri"/>
              </a:rPr>
              <a:t> </a:t>
            </a:r>
            <a:r>
              <a:rPr sz="1200" spc="-10" dirty="0">
                <a:latin typeface="Calibri"/>
                <a:cs typeface="Calibri"/>
              </a:rPr>
              <a:t>won</a:t>
            </a:r>
            <a:r>
              <a:rPr sz="1200" spc="-15" dirty="0">
                <a:latin typeface="Calibri"/>
                <a:cs typeface="Calibri"/>
              </a:rPr>
              <a:t> </a:t>
            </a:r>
            <a:r>
              <a:rPr sz="1200" dirty="0">
                <a:latin typeface="Calibri"/>
                <a:cs typeface="Calibri"/>
              </a:rPr>
              <a:t>a</a:t>
            </a:r>
            <a:r>
              <a:rPr sz="1200" spc="-10" dirty="0">
                <a:latin typeface="Calibri"/>
                <a:cs typeface="Calibri"/>
              </a:rPr>
              <a:t> trophy</a:t>
            </a:r>
            <a:r>
              <a:rPr sz="1200" spc="-50" dirty="0">
                <a:latin typeface="Calibri"/>
                <a:cs typeface="Calibri"/>
              </a:rPr>
              <a:t> </a:t>
            </a:r>
            <a:r>
              <a:rPr sz="1200" spc="-10" dirty="0">
                <a:latin typeface="Calibri"/>
                <a:cs typeface="Calibri"/>
              </a:rPr>
              <a:t>for</a:t>
            </a:r>
            <a:r>
              <a:rPr sz="1200" spc="-35" dirty="0">
                <a:latin typeface="Calibri"/>
                <a:cs typeface="Calibri"/>
              </a:rPr>
              <a:t> </a:t>
            </a:r>
            <a:r>
              <a:rPr sz="1200" dirty="0">
                <a:latin typeface="Calibri"/>
                <a:cs typeface="Calibri"/>
              </a:rPr>
              <a:t>2</a:t>
            </a:r>
            <a:r>
              <a:rPr sz="1200" baseline="24305" dirty="0">
                <a:latin typeface="Calibri"/>
                <a:cs typeface="Calibri"/>
              </a:rPr>
              <a:t>nd</a:t>
            </a:r>
            <a:r>
              <a:rPr sz="1200" spc="120" baseline="24305" dirty="0">
                <a:latin typeface="Calibri"/>
                <a:cs typeface="Calibri"/>
              </a:rPr>
              <a:t> </a:t>
            </a:r>
            <a:r>
              <a:rPr sz="1200" dirty="0">
                <a:latin typeface="Calibri"/>
                <a:cs typeface="Calibri"/>
              </a:rPr>
              <a:t>place</a:t>
            </a:r>
            <a:r>
              <a:rPr sz="1200" spc="-35" dirty="0">
                <a:latin typeface="Calibri"/>
                <a:cs typeface="Calibri"/>
              </a:rPr>
              <a:t> </a:t>
            </a:r>
            <a:r>
              <a:rPr sz="1200" dirty="0">
                <a:latin typeface="Calibri"/>
                <a:cs typeface="Calibri"/>
              </a:rPr>
              <a:t>in</a:t>
            </a:r>
            <a:r>
              <a:rPr sz="1200" spc="-15" dirty="0">
                <a:latin typeface="Calibri"/>
                <a:cs typeface="Calibri"/>
              </a:rPr>
              <a:t> </a:t>
            </a:r>
            <a:r>
              <a:rPr sz="1200" dirty="0">
                <a:latin typeface="Calibri"/>
                <a:cs typeface="Calibri"/>
              </a:rPr>
              <a:t>the</a:t>
            </a:r>
            <a:r>
              <a:rPr sz="1200" spc="-45" dirty="0">
                <a:latin typeface="Calibri"/>
                <a:cs typeface="Calibri"/>
              </a:rPr>
              <a:t> </a:t>
            </a:r>
            <a:r>
              <a:rPr sz="1200" spc="-10" dirty="0">
                <a:latin typeface="Calibri"/>
                <a:cs typeface="Calibri"/>
              </a:rPr>
              <a:t>competition.</a:t>
            </a:r>
            <a:endParaRPr sz="1200">
              <a:latin typeface="Calibri"/>
              <a:cs typeface="Calibri"/>
            </a:endParaRPr>
          </a:p>
        </p:txBody>
      </p:sp>
      <p:pic>
        <p:nvPicPr>
          <p:cNvPr id="12" name="object 12"/>
          <p:cNvPicPr/>
          <p:nvPr/>
        </p:nvPicPr>
        <p:blipFill>
          <a:blip r:embed="rId3" cstate="print"/>
          <a:stretch>
            <a:fillRect/>
          </a:stretch>
        </p:blipFill>
        <p:spPr>
          <a:xfrm>
            <a:off x="3845052" y="3422903"/>
            <a:ext cx="3096768" cy="2322576"/>
          </a:xfrm>
          <a:prstGeom prst="rect">
            <a:avLst/>
          </a:prstGeom>
        </p:spPr>
      </p:pic>
      <p:pic>
        <p:nvPicPr>
          <p:cNvPr id="13" name="object 13"/>
          <p:cNvPicPr/>
          <p:nvPr/>
        </p:nvPicPr>
        <p:blipFill>
          <a:blip r:embed="rId4" cstate="print"/>
          <a:stretch>
            <a:fillRect/>
          </a:stretch>
        </p:blipFill>
        <p:spPr>
          <a:xfrm>
            <a:off x="548640" y="3418331"/>
            <a:ext cx="3051048" cy="2289048"/>
          </a:xfrm>
          <a:prstGeom prst="rect">
            <a:avLst/>
          </a:prstGeom>
        </p:spPr>
      </p:pic>
      <p:pic>
        <p:nvPicPr>
          <p:cNvPr id="14" name="object 14"/>
          <p:cNvPicPr/>
          <p:nvPr/>
        </p:nvPicPr>
        <p:blipFill>
          <a:blip r:embed="rId5" cstate="print"/>
          <a:stretch>
            <a:fillRect/>
          </a:stretch>
        </p:blipFill>
        <p:spPr>
          <a:xfrm>
            <a:off x="548640" y="8567927"/>
            <a:ext cx="2476500" cy="1857756"/>
          </a:xfrm>
          <a:prstGeom prst="rect">
            <a:avLst/>
          </a:prstGeom>
        </p:spPr>
      </p:pic>
      <p:pic>
        <p:nvPicPr>
          <p:cNvPr id="15" name="object 15"/>
          <p:cNvPicPr/>
          <p:nvPr/>
        </p:nvPicPr>
        <p:blipFill>
          <a:blip r:embed="rId6" cstate="print"/>
          <a:stretch>
            <a:fillRect/>
          </a:stretch>
        </p:blipFill>
        <p:spPr>
          <a:xfrm>
            <a:off x="556259" y="6490715"/>
            <a:ext cx="2468879" cy="1851660"/>
          </a:xfrm>
          <a:prstGeom prst="rect">
            <a:avLst/>
          </a:prstGeom>
        </p:spPr>
      </p:pic>
      <p:pic>
        <p:nvPicPr>
          <p:cNvPr id="16" name="object 16"/>
          <p:cNvPicPr/>
          <p:nvPr/>
        </p:nvPicPr>
        <p:blipFill>
          <a:blip r:embed="rId7" cstate="print"/>
          <a:stretch>
            <a:fillRect/>
          </a:stretch>
        </p:blipFill>
        <p:spPr>
          <a:xfrm>
            <a:off x="3599688" y="6490715"/>
            <a:ext cx="3357371" cy="1888236"/>
          </a:xfrm>
          <a:prstGeom prst="rect">
            <a:avLst/>
          </a:prstGeom>
        </p:spPr>
      </p:pic>
      <p:sp>
        <p:nvSpPr>
          <p:cNvPr id="19" name="TextBox 18">
            <a:extLst>
              <a:ext uri="{FF2B5EF4-FFF2-40B4-BE49-F238E27FC236}">
                <a16:creationId xmlns:a16="http://schemas.microsoft.com/office/drawing/2014/main" id="{DEF14EAA-2251-27CE-C5F3-C35E3F7358CD}"/>
              </a:ext>
            </a:extLst>
          </p:cNvPr>
          <p:cNvSpPr txBox="1"/>
          <p:nvPr/>
        </p:nvSpPr>
        <p:spPr>
          <a:xfrm>
            <a:off x="2240008" y="165080"/>
            <a:ext cx="3076484" cy="461665"/>
          </a:xfrm>
          <a:prstGeom prst="rect">
            <a:avLst/>
          </a:prstGeom>
          <a:noFill/>
        </p:spPr>
        <p:txBody>
          <a:bodyPr wrap="none" rtlCol="0">
            <a:spAutoFit/>
          </a:bodyPr>
          <a:lstStyle/>
          <a:p>
            <a:pPr algn="ctr"/>
            <a:r>
              <a:rPr lang="en-US" sz="2400" b="1" dirty="0">
                <a:latin typeface="Bahnschrift Condensed" panose="020B0502040204020203" pitchFamily="34" charset="0"/>
              </a:rPr>
              <a:t>ACTIVITIES AND ACHIEVEMENT</a:t>
            </a:r>
            <a:endParaRPr lang="en-MY" sz="2400" b="1" dirty="0">
              <a:latin typeface="Bahnschrift Condensed" panose="020B050204020402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8585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TotalTime>
  <Words>1709</Words>
  <Application>Microsoft Office PowerPoint</Application>
  <PresentationFormat>Custom</PresentationFormat>
  <Paragraphs>150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Agency FB</vt:lpstr>
      <vt:lpstr>Arial</vt:lpstr>
      <vt:lpstr>Arial MT</vt:lpstr>
      <vt:lpstr>Bahnschrift</vt:lpstr>
      <vt:lpstr>Bahnschrift Condensed</vt:lpstr>
      <vt:lpstr>Calibri</vt:lpstr>
      <vt:lpstr>Calibri Light</vt:lpstr>
      <vt:lpstr>Cambria Math</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MergedFile</dc:title>
  <dc:creator>user</dc:creator>
  <cp:lastModifiedBy>Haziq Yusri</cp:lastModifiedBy>
  <cp:revision>23</cp:revision>
  <dcterms:created xsi:type="dcterms:W3CDTF">2023-08-22T07:35:46Z</dcterms:created>
  <dcterms:modified xsi:type="dcterms:W3CDTF">2023-08-22T10:54:51Z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2021-07-02T00:00:00Z</vt:filetime>
  </property>
  <property fmtid="{D5CDD505-2E9C-101B-9397-08002B2CF9AE}" pid="3" name="Creator">
    <vt:lpwstr>Microsoft® PowerPoint® 2019</vt:lpwstr>
  </property>
  <property fmtid="{D5CDD505-2E9C-101B-9397-08002B2CF9AE}" pid="4" name="LastSaved">
    <vt:filetime>2023-08-22T00:00:00Z</vt:filetime>
  </property>
</Properties>
</file>